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4" r:id="rId1"/>
    <p:sldMasterId id="2147483649" r:id="rId2"/>
    <p:sldMasterId id="2147483650" r:id="rId3"/>
    <p:sldMasterId id="2147483651" r:id="rId4"/>
    <p:sldMasterId id="2147483652" r:id="rId5"/>
    <p:sldMasterId id="2147483661" r:id="rId6"/>
  </p:sldMasterIdLst>
  <p:notesMasterIdLst>
    <p:notesMasterId r:id="rId31"/>
  </p:notesMasterIdLst>
  <p:sldIdLst>
    <p:sldId id="310" r:id="rId7"/>
    <p:sldId id="342" r:id="rId8"/>
    <p:sldId id="319" r:id="rId9"/>
    <p:sldId id="326" r:id="rId10"/>
    <p:sldId id="347" r:id="rId11"/>
    <p:sldId id="327" r:id="rId12"/>
    <p:sldId id="348" r:id="rId13"/>
    <p:sldId id="328" r:id="rId14"/>
    <p:sldId id="349" r:id="rId15"/>
    <p:sldId id="329" r:id="rId16"/>
    <p:sldId id="350" r:id="rId17"/>
    <p:sldId id="351" r:id="rId18"/>
    <p:sldId id="352" r:id="rId19"/>
    <p:sldId id="353" r:id="rId20"/>
    <p:sldId id="337" r:id="rId21"/>
    <p:sldId id="354" r:id="rId22"/>
    <p:sldId id="355" r:id="rId23"/>
    <p:sldId id="356" r:id="rId24"/>
    <p:sldId id="334" r:id="rId25"/>
    <p:sldId id="357" r:id="rId26"/>
    <p:sldId id="358" r:id="rId27"/>
    <p:sldId id="335" r:id="rId28"/>
    <p:sldId id="323" r:id="rId29"/>
    <p:sldId id="345" r:id="rId30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0000"/>
    <a:srgbClr val="FFCCFF"/>
    <a:srgbClr val="66FFFF"/>
    <a:srgbClr val="00CCFF"/>
    <a:srgbClr val="0000FF"/>
    <a:srgbClr val="FF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8" autoAdjust="0"/>
    <p:restoredTop sz="94575" autoAdjust="0"/>
  </p:normalViewPr>
  <p:slideViewPr>
    <p:cSldViewPr>
      <p:cViewPr varScale="1">
        <p:scale>
          <a:sx n="65" d="100"/>
          <a:sy n="65" d="100"/>
        </p:scale>
        <p:origin x="1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font" Target="fonts/font3.fntdata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font" Target="fonts/font5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font" Target="fonts/font4.fntdata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2" Type="http://schemas.openxmlformats.org/officeDocument/2006/relationships/image" Target="../media/image84.emf"/><Relationship Id="rId1" Type="http://schemas.openxmlformats.org/officeDocument/2006/relationships/image" Target="../media/image83.emf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10" Type="http://schemas.openxmlformats.org/officeDocument/2006/relationships/image" Target="../media/image92.emf"/><Relationship Id="rId4" Type="http://schemas.openxmlformats.org/officeDocument/2006/relationships/image" Target="../media/image86.emf"/><Relationship Id="rId9" Type="http://schemas.openxmlformats.org/officeDocument/2006/relationships/image" Target="../media/image9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Relationship Id="rId6" Type="http://schemas.openxmlformats.org/officeDocument/2006/relationships/image" Target="../media/image100.png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25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32.emf"/><Relationship Id="rId11" Type="http://schemas.openxmlformats.org/officeDocument/2006/relationships/image" Target="../media/image37.emf"/><Relationship Id="rId5" Type="http://schemas.openxmlformats.org/officeDocument/2006/relationships/image" Target="../media/image31.emf"/><Relationship Id="rId10" Type="http://schemas.openxmlformats.org/officeDocument/2006/relationships/image" Target="../media/image36.wmf"/><Relationship Id="rId4" Type="http://schemas.openxmlformats.org/officeDocument/2006/relationships/image" Target="../media/image30.emf"/><Relationship Id="rId9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image" Target="../media/image54.wmf"/><Relationship Id="rId3" Type="http://schemas.openxmlformats.org/officeDocument/2006/relationships/image" Target="../media/image43.wmf"/><Relationship Id="rId7" Type="http://schemas.openxmlformats.org/officeDocument/2006/relationships/image" Target="../media/image49.wmf"/><Relationship Id="rId12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46.wmf"/><Relationship Id="rId11" Type="http://schemas.openxmlformats.org/officeDocument/2006/relationships/image" Target="../media/image52.wmf"/><Relationship Id="rId5" Type="http://schemas.openxmlformats.org/officeDocument/2006/relationships/image" Target="../media/image44.wmf"/><Relationship Id="rId10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0.wmf"/><Relationship Id="rId1" Type="http://schemas.openxmlformats.org/officeDocument/2006/relationships/image" Target="../media/image5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65.wmf"/><Relationship Id="rId2" Type="http://schemas.openxmlformats.org/officeDocument/2006/relationships/image" Target="../media/image60.wmf"/><Relationship Id="rId1" Type="http://schemas.openxmlformats.org/officeDocument/2006/relationships/image" Target="../media/image61.wmf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13" Type="http://schemas.openxmlformats.org/officeDocument/2006/relationships/image" Target="../media/image78.w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12" Type="http://schemas.openxmlformats.org/officeDocument/2006/relationships/image" Target="../media/image77.emf"/><Relationship Id="rId2" Type="http://schemas.openxmlformats.org/officeDocument/2006/relationships/image" Target="../media/image67.emf"/><Relationship Id="rId1" Type="http://schemas.openxmlformats.org/officeDocument/2006/relationships/image" Target="../media/image66.emf"/><Relationship Id="rId6" Type="http://schemas.openxmlformats.org/officeDocument/2006/relationships/image" Target="../media/image71.emf"/><Relationship Id="rId11" Type="http://schemas.openxmlformats.org/officeDocument/2006/relationships/image" Target="../media/image76.emf"/><Relationship Id="rId5" Type="http://schemas.openxmlformats.org/officeDocument/2006/relationships/image" Target="../media/image70.emf"/><Relationship Id="rId15" Type="http://schemas.openxmlformats.org/officeDocument/2006/relationships/image" Target="../media/image80.emf"/><Relationship Id="rId10" Type="http://schemas.openxmlformats.org/officeDocument/2006/relationships/image" Target="../media/image75.emf"/><Relationship Id="rId4" Type="http://schemas.openxmlformats.org/officeDocument/2006/relationships/image" Target="../media/image69.emf"/><Relationship Id="rId9" Type="http://schemas.openxmlformats.org/officeDocument/2006/relationships/image" Target="../media/image74.emf"/><Relationship Id="rId14" Type="http://schemas.openxmlformats.org/officeDocument/2006/relationships/image" Target="../media/image7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DD16B1-B37F-44FB-B664-75B8C37B6732}" type="datetimeFigureOut">
              <a:rPr lang="en-US"/>
              <a:pPr>
                <a:defRPr/>
              </a:pPr>
              <a:t>5/3/2017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E825926-9E5E-42CA-A541-EDD16E6A8A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4E7D40E-3D6E-4F0E-B269-76535C6FE1D2}" type="slidenum">
              <a:rPr lang="en-GB" altLang="en-US" sz="1200"/>
              <a:pPr/>
              <a:t>3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88C2BA-AD6C-45AD-ADE2-12F799573EDC}" type="slidenum">
              <a:rPr kumimoji="0" lang="en-GB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391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B2E0D3D-AD8E-471B-BE51-62267A0A466D}" type="slidenum">
              <a:rPr lang="en-GB" altLang="en-US" sz="1200"/>
              <a:pPr/>
              <a:t>4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072EC50-E6F7-47CF-8D4A-C30800C3BCD8}" type="slidenum">
              <a:rPr lang="en-GB" altLang="en-US" sz="1200"/>
              <a:pPr/>
              <a:t>6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C856291-E906-4633-9A8A-FEF349D4F70F}" type="slidenum">
              <a:rPr lang="en-GB" altLang="en-US" sz="1200" smtClean="0"/>
              <a:pPr/>
              <a:t>7</a:t>
            </a:fld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2947347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391B471-B1F3-444A-9D00-CBD1F695E705}" type="slidenum">
              <a:rPr lang="en-GB" altLang="en-US" sz="1200"/>
              <a:pPr/>
              <a:t>8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D934A69-6FD7-4A72-86D3-A7F734D1CF8E}" type="slidenum">
              <a:rPr lang="en-GB" altLang="en-US" sz="1200"/>
              <a:pPr/>
              <a:t>10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A55505B-F4DC-47C4-9F35-65D91D5385E0}" type="slidenum">
              <a:rPr lang="en-GB" altLang="en-US" sz="1200"/>
              <a:pPr/>
              <a:t>15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5412DCC-3BFD-4C54-8379-29C23D25DC42}" type="slidenum">
              <a:rPr lang="en-GB" altLang="en-US" sz="1200"/>
              <a:pPr/>
              <a:t>19</a:t>
            </a:fld>
            <a:endParaRPr lang="en-GB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2D901CB-CE22-4ACD-8874-2E41FC3F3230}" type="slidenum">
              <a:rPr lang="en-GB" altLang="en-US" sz="1200"/>
              <a:pPr/>
              <a:t>22</a:t>
            </a:fld>
            <a:endParaRPr lang="en-GB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779857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54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550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239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547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45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932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82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76200" y="54592"/>
            <a:ext cx="8991600" cy="673516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76200" y="54592"/>
            <a:ext cx="8991600" cy="6735168"/>
          </a:xfrm>
          <a:prstGeom prst="rect">
            <a:avLst/>
          </a:prstGeom>
          <a:solidFill>
            <a:srgbClr val="00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76200" y="54592"/>
            <a:ext cx="8991600" cy="67351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76200" y="54592"/>
            <a:ext cx="8991600" cy="6735168"/>
          </a:xfrm>
          <a:prstGeom prst="rect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76200" y="54592"/>
            <a:ext cx="8991600" cy="6735168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 userDrawn="1"/>
        </p:nvSpPr>
        <p:spPr bwMode="auto">
          <a:xfrm>
            <a:off x="71438" y="71438"/>
            <a:ext cx="9015412" cy="6719887"/>
          </a:xfrm>
          <a:prstGeom prst="rect">
            <a:avLst/>
          </a:prstGeom>
          <a:solidFill>
            <a:schemeClr val="accent1"/>
          </a:solidFill>
          <a:ln w="508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437251" name="AutoShape 3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7396163" y="6457950"/>
            <a:ext cx="533400" cy="304800"/>
          </a:xfrm>
          <a:prstGeom prst="actionButtonBackPrevious">
            <a:avLst/>
          </a:prstGeom>
          <a:noFill/>
          <a:ln w="9525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437252" name="AutoShape 4">
            <a:hlinkClick r:id="" action="ppaction://hlinkshowjump?jump=endshow" highlightClick="1"/>
          </p:cNvPr>
          <p:cNvSpPr>
            <a:spLocks noChangeArrowheads="1"/>
          </p:cNvSpPr>
          <p:nvPr userDrawn="1"/>
        </p:nvSpPr>
        <p:spPr bwMode="auto">
          <a:xfrm>
            <a:off x="8450263" y="6457950"/>
            <a:ext cx="609600" cy="304800"/>
          </a:xfrm>
          <a:prstGeom prst="actionButtonReturn">
            <a:avLst/>
          </a:prstGeom>
          <a:noFill/>
          <a:ln w="9525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437253" name="AutoShape 5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7918450" y="6457950"/>
            <a:ext cx="533400" cy="304800"/>
          </a:xfrm>
          <a:prstGeom prst="actionButtonForwardNext">
            <a:avLst/>
          </a:prstGeom>
          <a:noFill/>
          <a:ln w="9525">
            <a:solidFill>
              <a:srgbClr val="77777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5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42.wmf"/><Relationship Id="rId26" Type="http://schemas.openxmlformats.org/officeDocument/2006/relationships/image" Target="../media/image52.wmf"/><Relationship Id="rId3" Type="http://schemas.openxmlformats.org/officeDocument/2006/relationships/oleObject" Target="../embeddings/oleObject39.bin"/><Relationship Id="rId21" Type="http://schemas.openxmlformats.org/officeDocument/2006/relationships/oleObject" Target="../embeddings/oleObject48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46.bin"/><Relationship Id="rId25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wmf"/><Relationship Id="rId20" Type="http://schemas.openxmlformats.org/officeDocument/2006/relationships/image" Target="../media/image50.wmf"/><Relationship Id="rId29" Type="http://schemas.openxmlformats.org/officeDocument/2006/relationships/image" Target="../media/image5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3.bin"/><Relationship Id="rId24" Type="http://schemas.openxmlformats.org/officeDocument/2006/relationships/oleObject" Target="../embeddings/oleObject50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23" Type="http://schemas.openxmlformats.org/officeDocument/2006/relationships/image" Target="../media/image51.wmf"/><Relationship Id="rId28" Type="http://schemas.openxmlformats.org/officeDocument/2006/relationships/oleObject" Target="../embeddings/oleObject53.bin"/><Relationship Id="rId10" Type="http://schemas.openxmlformats.org/officeDocument/2006/relationships/image" Target="../media/image45.wmf"/><Relationship Id="rId19" Type="http://schemas.openxmlformats.org/officeDocument/2006/relationships/oleObject" Target="../embeddings/oleObject47.bin"/><Relationship Id="rId31" Type="http://schemas.openxmlformats.org/officeDocument/2006/relationships/image" Target="../media/image54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6.wmf"/><Relationship Id="rId22" Type="http://schemas.openxmlformats.org/officeDocument/2006/relationships/oleObject" Target="../embeddings/oleObject49.bin"/><Relationship Id="rId27" Type="http://schemas.openxmlformats.org/officeDocument/2006/relationships/oleObject" Target="../embeddings/oleObject52.bin"/><Relationship Id="rId30" Type="http://schemas.openxmlformats.org/officeDocument/2006/relationships/oleObject" Target="../embeddings/oleObject5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5.bin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5.wmf"/><Relationship Id="rId9" Type="http://schemas.openxmlformats.org/officeDocument/2006/relationships/image" Target="../media/image5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5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66.bin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0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10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6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73.emf"/><Relationship Id="rId26" Type="http://schemas.openxmlformats.org/officeDocument/2006/relationships/image" Target="../media/image77.emf"/><Relationship Id="rId3" Type="http://schemas.openxmlformats.org/officeDocument/2006/relationships/oleObject" Target="../embeddings/oleObject68.bin"/><Relationship Id="rId21" Type="http://schemas.openxmlformats.org/officeDocument/2006/relationships/oleObject" Target="../embeddings/oleObject77.bin"/><Relationship Id="rId34" Type="http://schemas.openxmlformats.org/officeDocument/2006/relationships/image" Target="../media/image80.emf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70.emf"/><Relationship Id="rId17" Type="http://schemas.openxmlformats.org/officeDocument/2006/relationships/oleObject" Target="../embeddings/oleObject75.bin"/><Relationship Id="rId25" Type="http://schemas.openxmlformats.org/officeDocument/2006/relationships/oleObject" Target="../embeddings/oleObject79.bin"/><Relationship Id="rId33" Type="http://schemas.openxmlformats.org/officeDocument/2006/relationships/oleObject" Target="../embeddings/oleObject8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2.emf"/><Relationship Id="rId20" Type="http://schemas.openxmlformats.org/officeDocument/2006/relationships/image" Target="../media/image74.emf"/><Relationship Id="rId29" Type="http://schemas.openxmlformats.org/officeDocument/2006/relationships/image" Target="../media/image81.png"/><Relationship Id="rId1" Type="http://schemas.openxmlformats.org/officeDocument/2006/relationships/vmlDrawing" Target="../drawings/vmlDrawing9.vml"/><Relationship Id="rId6" Type="http://schemas.openxmlformats.org/officeDocument/2006/relationships/image" Target="../media/image67.emf"/><Relationship Id="rId11" Type="http://schemas.openxmlformats.org/officeDocument/2006/relationships/oleObject" Target="../embeddings/oleObject72.bin"/><Relationship Id="rId24" Type="http://schemas.openxmlformats.org/officeDocument/2006/relationships/image" Target="../media/image76.emf"/><Relationship Id="rId32" Type="http://schemas.openxmlformats.org/officeDocument/2006/relationships/image" Target="../media/image82.png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4.bin"/><Relationship Id="rId23" Type="http://schemas.openxmlformats.org/officeDocument/2006/relationships/oleObject" Target="../embeddings/oleObject78.bin"/><Relationship Id="rId28" Type="http://schemas.openxmlformats.org/officeDocument/2006/relationships/image" Target="../media/image78.wmf"/><Relationship Id="rId10" Type="http://schemas.openxmlformats.org/officeDocument/2006/relationships/image" Target="../media/image69.emf"/><Relationship Id="rId19" Type="http://schemas.openxmlformats.org/officeDocument/2006/relationships/oleObject" Target="../embeddings/oleObject76.bin"/><Relationship Id="rId31" Type="http://schemas.openxmlformats.org/officeDocument/2006/relationships/image" Target="../media/image79.emf"/><Relationship Id="rId4" Type="http://schemas.openxmlformats.org/officeDocument/2006/relationships/image" Target="../media/image66.emf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71.emf"/><Relationship Id="rId22" Type="http://schemas.openxmlformats.org/officeDocument/2006/relationships/image" Target="../media/image75.emf"/><Relationship Id="rId27" Type="http://schemas.openxmlformats.org/officeDocument/2006/relationships/oleObject" Target="../embeddings/oleObject80.bin"/><Relationship Id="rId30" Type="http://schemas.openxmlformats.org/officeDocument/2006/relationships/oleObject" Target="../embeddings/oleObject8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image" Target="../media/image87.emf"/><Relationship Id="rId18" Type="http://schemas.openxmlformats.org/officeDocument/2006/relationships/oleObject" Target="../embeddings/oleObject90.bin"/><Relationship Id="rId3" Type="http://schemas.openxmlformats.org/officeDocument/2006/relationships/image" Target="../media/image93.png"/><Relationship Id="rId21" Type="http://schemas.openxmlformats.org/officeDocument/2006/relationships/image" Target="../media/image91.emf"/><Relationship Id="rId7" Type="http://schemas.openxmlformats.org/officeDocument/2006/relationships/image" Target="../media/image84.emf"/><Relationship Id="rId12" Type="http://schemas.openxmlformats.org/officeDocument/2006/relationships/oleObject" Target="../embeddings/oleObject87.bin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89.bin"/><Relationship Id="rId20" Type="http://schemas.openxmlformats.org/officeDocument/2006/relationships/oleObject" Target="../embeddings/oleObject91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4.bin"/><Relationship Id="rId11" Type="http://schemas.openxmlformats.org/officeDocument/2006/relationships/image" Target="../media/image86.emf"/><Relationship Id="rId5" Type="http://schemas.openxmlformats.org/officeDocument/2006/relationships/image" Target="../media/image83.emf"/><Relationship Id="rId15" Type="http://schemas.openxmlformats.org/officeDocument/2006/relationships/image" Target="../media/image88.emf"/><Relationship Id="rId23" Type="http://schemas.openxmlformats.org/officeDocument/2006/relationships/image" Target="../media/image92.emf"/><Relationship Id="rId10" Type="http://schemas.openxmlformats.org/officeDocument/2006/relationships/oleObject" Target="../embeddings/oleObject86.bin"/><Relationship Id="rId19" Type="http://schemas.openxmlformats.org/officeDocument/2006/relationships/image" Target="../media/image90.e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5.emf"/><Relationship Id="rId14" Type="http://schemas.openxmlformats.org/officeDocument/2006/relationships/oleObject" Target="../embeddings/oleObject88.bin"/><Relationship Id="rId22" Type="http://schemas.openxmlformats.org/officeDocument/2006/relationships/oleObject" Target="../embeddings/oleObject9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94.emf"/><Relationship Id="rId4" Type="http://schemas.openxmlformats.org/officeDocument/2006/relationships/oleObject" Target="../embeddings/oleObject9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image" Target="../media/image39.png"/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6.bin"/><Relationship Id="rId12" Type="http://schemas.openxmlformats.org/officeDocument/2006/relationships/image" Target="../media/image9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6.emf"/><Relationship Id="rId11" Type="http://schemas.openxmlformats.org/officeDocument/2006/relationships/oleObject" Target="../embeddings/oleObject98.bin"/><Relationship Id="rId5" Type="http://schemas.openxmlformats.org/officeDocument/2006/relationships/oleObject" Target="../embeddings/oleObject95.bin"/><Relationship Id="rId15" Type="http://schemas.openxmlformats.org/officeDocument/2006/relationships/image" Target="../media/image100.png"/><Relationship Id="rId10" Type="http://schemas.openxmlformats.org/officeDocument/2006/relationships/image" Target="../media/image98.emf"/><Relationship Id="rId4" Type="http://schemas.openxmlformats.org/officeDocument/2006/relationships/image" Target="../media/image95.emf"/><Relationship Id="rId9" Type="http://schemas.openxmlformats.org/officeDocument/2006/relationships/oleObject" Target="../embeddings/oleObject97.bin"/><Relationship Id="rId14" Type="http://schemas.openxmlformats.org/officeDocument/2006/relationships/oleObject" Target="../embeddings/oleObject9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chartwellyorke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chartwellyorke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e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12.png"/><Relationship Id="rId7" Type="http://schemas.openxmlformats.org/officeDocument/2006/relationships/image" Target="../media/image5.e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5" Type="http://schemas.openxmlformats.org/officeDocument/2006/relationships/image" Target="../media/image9.e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emf"/><Relationship Id="rId1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9.wmf"/><Relationship Id="rId26" Type="http://schemas.openxmlformats.org/officeDocument/2006/relationships/image" Target="../media/image23.wmf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.wmf"/><Relationship Id="rId20" Type="http://schemas.openxmlformats.org/officeDocument/2006/relationships/image" Target="../media/image20.emf"/><Relationship Id="rId29" Type="http://schemas.openxmlformats.org/officeDocument/2006/relationships/oleObject" Target="../embeddings/oleObject21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12.bin"/><Relationship Id="rId24" Type="http://schemas.openxmlformats.org/officeDocument/2006/relationships/image" Target="../media/image22.wmf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23" Type="http://schemas.openxmlformats.org/officeDocument/2006/relationships/oleObject" Target="../embeddings/oleObject18.bin"/><Relationship Id="rId28" Type="http://schemas.openxmlformats.org/officeDocument/2006/relationships/image" Target="../media/image24.wmf"/><Relationship Id="rId10" Type="http://schemas.openxmlformats.org/officeDocument/2006/relationships/image" Target="../media/image15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26.png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7.wmf"/><Relationship Id="rId22" Type="http://schemas.openxmlformats.org/officeDocument/2006/relationships/image" Target="../media/image21.wmf"/><Relationship Id="rId27" Type="http://schemas.openxmlformats.org/officeDocument/2006/relationships/oleObject" Target="../embeddings/oleObject20.bin"/><Relationship Id="rId30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31.emf"/><Relationship Id="rId18" Type="http://schemas.openxmlformats.org/officeDocument/2006/relationships/oleObject" Target="../embeddings/oleObject29.bin"/><Relationship Id="rId26" Type="http://schemas.openxmlformats.org/officeDocument/2006/relationships/oleObject" Target="../embeddings/oleObject32.bin"/><Relationship Id="rId3" Type="http://schemas.openxmlformats.org/officeDocument/2006/relationships/image" Target="../media/image38.png"/><Relationship Id="rId21" Type="http://schemas.openxmlformats.org/officeDocument/2006/relationships/image" Target="../media/image35.emf"/><Relationship Id="rId7" Type="http://schemas.openxmlformats.org/officeDocument/2006/relationships/image" Target="../media/image28.emf"/><Relationship Id="rId12" Type="http://schemas.openxmlformats.org/officeDocument/2006/relationships/oleObject" Target="../embeddings/oleObject26.bin"/><Relationship Id="rId17" Type="http://schemas.openxmlformats.org/officeDocument/2006/relationships/image" Target="../media/image33.emf"/><Relationship Id="rId25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0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30.emf"/><Relationship Id="rId24" Type="http://schemas.openxmlformats.org/officeDocument/2006/relationships/oleObject" Target="../embeddings/oleObject31.bin"/><Relationship Id="rId5" Type="http://schemas.openxmlformats.org/officeDocument/2006/relationships/image" Target="../media/image27.emf"/><Relationship Id="rId15" Type="http://schemas.openxmlformats.org/officeDocument/2006/relationships/image" Target="../media/image32.emf"/><Relationship Id="rId23" Type="http://schemas.openxmlformats.org/officeDocument/2006/relationships/image" Target="../media/image40.png"/><Relationship Id="rId10" Type="http://schemas.openxmlformats.org/officeDocument/2006/relationships/oleObject" Target="../embeddings/oleObject25.bin"/><Relationship Id="rId19" Type="http://schemas.openxmlformats.org/officeDocument/2006/relationships/image" Target="../media/image34.e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9.emf"/><Relationship Id="rId14" Type="http://schemas.openxmlformats.org/officeDocument/2006/relationships/oleObject" Target="../embeddings/oleObject27.bin"/><Relationship Id="rId22" Type="http://schemas.openxmlformats.org/officeDocument/2006/relationships/image" Target="../media/image39.png"/><Relationship Id="rId27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1"/>
          <p:cNvGrpSpPr>
            <a:grpSpLocks/>
          </p:cNvGrpSpPr>
          <p:nvPr/>
        </p:nvGrpSpPr>
        <p:grpSpPr bwMode="auto">
          <a:xfrm>
            <a:off x="838200" y="381000"/>
            <a:ext cx="7315200" cy="3200400"/>
            <a:chOff x="528" y="240"/>
            <a:chExt cx="4608" cy="2016"/>
          </a:xfrm>
        </p:grpSpPr>
        <p:sp>
          <p:nvSpPr>
            <p:cNvPr id="2052" name="AutoShape 10"/>
            <p:cNvSpPr>
              <a:spLocks noChangeArrowheads="1"/>
            </p:cNvSpPr>
            <p:nvPr/>
          </p:nvSpPr>
          <p:spPr bwMode="auto">
            <a:xfrm>
              <a:off x="1776" y="1632"/>
              <a:ext cx="2352" cy="48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75781" name="Rectangle 5"/>
            <p:cNvSpPr>
              <a:spLocks noChangeArrowheads="1"/>
            </p:cNvSpPr>
            <p:nvPr/>
          </p:nvSpPr>
          <p:spPr bwMode="auto">
            <a:xfrm>
              <a:off x="1632" y="1680"/>
              <a:ext cx="259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GB" sz="3600" b="1" dirty="0">
                  <a:solidFill>
                    <a:srgbClr val="211D69"/>
                  </a:solidFill>
                  <a:latin typeface="Comic Sans MS" pitchFamily="66" charset="0"/>
                </a:rPr>
                <a:t>Sample 1</a:t>
              </a:r>
            </a:p>
          </p:txBody>
        </p:sp>
        <p:sp>
          <p:nvSpPr>
            <p:cNvPr id="2054" name="AutoShape 7"/>
            <p:cNvSpPr>
              <a:spLocks noChangeArrowheads="1"/>
            </p:cNvSpPr>
            <p:nvPr/>
          </p:nvSpPr>
          <p:spPr bwMode="auto">
            <a:xfrm>
              <a:off x="672" y="240"/>
              <a:ext cx="4464" cy="100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75784" name="AutoShape 8"/>
            <p:cNvSpPr>
              <a:spLocks noChangeArrowheads="1"/>
            </p:cNvSpPr>
            <p:nvPr/>
          </p:nvSpPr>
          <p:spPr bwMode="auto">
            <a:xfrm>
              <a:off x="528" y="288"/>
              <a:ext cx="4608" cy="960"/>
            </a:xfrm>
            <a:prstGeom prst="roundRect">
              <a:avLst>
                <a:gd name="adj" fmla="val 2166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anchor="b"/>
            <a:lstStyle/>
            <a:p>
              <a:pPr algn="ctr" eaLnBrk="1" hangingPunct="1">
                <a:defRPr/>
              </a:pPr>
              <a:r>
                <a:rPr lang="en-GB" sz="4000" b="1" dirty="0">
                  <a:solidFill>
                    <a:srgbClr val="211D69"/>
                  </a:solidFill>
                  <a:latin typeface="Comic Sans MS" pitchFamily="66" charset="0"/>
                </a:rPr>
                <a:t>“Teach A Level Maths”</a:t>
              </a:r>
              <a:br>
                <a:rPr lang="en-GB" sz="4000" b="1" dirty="0">
                  <a:solidFill>
                    <a:srgbClr val="211D69"/>
                  </a:solidFill>
                  <a:latin typeface="Comic Sans MS" pitchFamily="66" charset="0"/>
                </a:rPr>
              </a:br>
              <a:r>
                <a:rPr lang="en-GB" sz="4000" b="1" dirty="0">
                  <a:solidFill>
                    <a:srgbClr val="211D69"/>
                  </a:solidFill>
                  <a:latin typeface="Comic Sans MS" pitchFamily="66" charset="0"/>
                </a:rPr>
                <a:t>Yr1/AS Pure Maths</a:t>
              </a:r>
            </a:p>
          </p:txBody>
        </p:sp>
      </p:grp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6645275" y="6003925"/>
            <a:ext cx="1881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600" b="1">
                <a:solidFill>
                  <a:srgbClr val="000066"/>
                </a:solidFill>
                <a:latin typeface="Comic Sans MS" panose="030F0702030302020204" pitchFamily="66" charset="0"/>
              </a:rPr>
              <a:t>© Christine Crisp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990600" y="1981200"/>
            <a:ext cx="73914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800" b="1" dirty="0">
                <a:latin typeface="Comic Sans MS" panose="030F0702030302020204" pitchFamily="66" charset="0"/>
              </a:rPr>
              <a:t>Mathematical modelling is one of the overarching themes in the </a:t>
            </a:r>
            <a:r>
              <a:rPr lang="en-GB" altLang="en-US" sz="2800" b="1" dirty="0">
                <a:cs typeface="Times New Roman" panose="02020603050405020304" pitchFamily="18" charset="0"/>
              </a:rPr>
              <a:t>2017</a:t>
            </a:r>
            <a:r>
              <a:rPr lang="en-GB" altLang="en-US" sz="2800" b="1" dirty="0">
                <a:latin typeface="Comic Sans MS" panose="030F0702030302020204" pitchFamily="66" charset="0"/>
              </a:rPr>
              <a:t> A level.</a:t>
            </a:r>
          </a:p>
          <a:p>
            <a:pPr>
              <a:spcBef>
                <a:spcPct val="50000"/>
              </a:spcBef>
            </a:pPr>
            <a:r>
              <a:rPr lang="en-GB" altLang="en-US" sz="2800" b="1" dirty="0">
                <a:latin typeface="Comic Sans MS" panose="030F0702030302020204" pitchFamily="66" charset="0"/>
              </a:rPr>
              <a:t>The following slides show an example of the application of stationary points to a simple problem.  Students are asked to think about the assumptions made in setting up the model. </a:t>
            </a:r>
          </a:p>
        </p:txBody>
      </p:sp>
      <p:sp>
        <p:nvSpPr>
          <p:cNvPr id="2" name="Rectangle 1"/>
          <p:cNvSpPr/>
          <p:nvPr/>
        </p:nvSpPr>
        <p:spPr>
          <a:xfrm>
            <a:off x="1295400" y="1066800"/>
            <a:ext cx="632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latin typeface="Comic Sans MS" pitchFamily="66" charset="0"/>
              </a:rPr>
              <a:t>Stationary Points: applications</a:t>
            </a:r>
            <a:endParaRPr lang="en-GB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533400" y="673407"/>
            <a:ext cx="8153400" cy="2743200"/>
            <a:chOff x="336" y="546"/>
            <a:chExt cx="5136" cy="1728"/>
          </a:xfrm>
        </p:grpSpPr>
        <p:sp>
          <p:nvSpPr>
            <p:cNvPr id="22543" name="Rectangle 3"/>
            <p:cNvSpPr>
              <a:spLocks noChangeArrowheads="1"/>
            </p:cNvSpPr>
            <p:nvPr/>
          </p:nvSpPr>
          <p:spPr bwMode="auto">
            <a:xfrm>
              <a:off x="736" y="1552"/>
              <a:ext cx="2064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544" name="Rectangle 4"/>
            <p:cNvSpPr>
              <a:spLocks noChangeArrowheads="1"/>
            </p:cNvSpPr>
            <p:nvPr/>
          </p:nvSpPr>
          <p:spPr bwMode="auto">
            <a:xfrm>
              <a:off x="336" y="546"/>
              <a:ext cx="5136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 dirty="0">
                  <a:latin typeface="Comic Sans MS" panose="030F0702030302020204" pitchFamily="66" charset="0"/>
                </a:rPr>
                <a:t>e.g.2  I want to make a fruit cage from </a:t>
              </a:r>
              <a:r>
                <a:rPr lang="en-US" altLang="en-US" sz="2600" b="1" dirty="0"/>
                <a:t>2</a:t>
              </a:r>
              <a:r>
                <a:rPr lang="en-US" altLang="en-US" b="1" dirty="0">
                  <a:latin typeface="Comic Sans MS" panose="030F0702030302020204" pitchFamily="66" charset="0"/>
                </a:rPr>
                <a:t> pieces of netting.  The smaller piece will make the top and I’ll use the longer piece, which is </a:t>
              </a:r>
              <a:r>
                <a:rPr lang="en-US" altLang="en-US" sz="2600" b="1" dirty="0"/>
                <a:t>10</a:t>
              </a:r>
              <a:r>
                <a:rPr lang="en-US" altLang="en-US" b="1" dirty="0">
                  <a:latin typeface="Comic Sans MS" panose="030F0702030302020204" pitchFamily="66" charset="0"/>
                </a:rPr>
                <a:t>m long, for the sides.  The cage is to be rectangular and to enclose the </a:t>
              </a:r>
              <a:r>
                <a:rPr lang="en-US" altLang="en-US" b="1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largest possible area</a:t>
              </a:r>
              <a:r>
                <a:rPr lang="en-US" altLang="en-US" b="1" dirty="0">
                  <a:latin typeface="Comic Sans MS" panose="030F0702030302020204" pitchFamily="66" charset="0"/>
                </a:rPr>
                <a:t>.  One side won’t need to be netted as there is a wall on that side.  How long should the </a:t>
              </a:r>
              <a:r>
                <a:rPr lang="en-US" altLang="en-US" sz="2600" b="1" dirty="0"/>
                <a:t>3</a:t>
              </a:r>
              <a:r>
                <a:rPr lang="en-US" altLang="en-US" b="1" dirty="0">
                  <a:latin typeface="Comic Sans MS" panose="030F0702030302020204" pitchFamily="66" charset="0"/>
                </a:rPr>
                <a:t> sides be?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876800" y="4375355"/>
            <a:ext cx="3733800" cy="1676400"/>
            <a:chOff x="3072" y="2688"/>
            <a:chExt cx="2352" cy="1056"/>
          </a:xfrm>
        </p:grpSpPr>
        <p:sp>
          <p:nvSpPr>
            <p:cNvPr id="22540" name="Rectangle 6"/>
            <p:cNvSpPr>
              <a:spLocks noChangeArrowheads="1"/>
            </p:cNvSpPr>
            <p:nvPr/>
          </p:nvSpPr>
          <p:spPr bwMode="auto">
            <a:xfrm>
              <a:off x="3600" y="2928"/>
              <a:ext cx="1344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541" name="Line 7"/>
            <p:cNvSpPr>
              <a:spLocks noChangeShapeType="1"/>
            </p:cNvSpPr>
            <p:nvPr/>
          </p:nvSpPr>
          <p:spPr bwMode="auto">
            <a:xfrm>
              <a:off x="3072" y="2928"/>
              <a:ext cx="2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542" name="Rectangle 8"/>
            <p:cNvSpPr>
              <a:spLocks noChangeArrowheads="1"/>
            </p:cNvSpPr>
            <p:nvPr/>
          </p:nvSpPr>
          <p:spPr bwMode="auto">
            <a:xfrm>
              <a:off x="3120" y="2688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wall</a:t>
              </a:r>
            </a:p>
          </p:txBody>
        </p:sp>
      </p:grpSp>
      <p:sp>
        <p:nvSpPr>
          <p:cNvPr id="224265" name="Rectangle 9"/>
          <p:cNvSpPr>
            <a:spLocks noChangeArrowheads="1"/>
          </p:cNvSpPr>
          <p:nvPr/>
        </p:nvSpPr>
        <p:spPr bwMode="auto">
          <a:xfrm>
            <a:off x="533400" y="3521075"/>
            <a:ext cx="8077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Solution:  We draw a diagram and choose letters for the unknown lengths and area.</a:t>
            </a:r>
          </a:p>
        </p:txBody>
      </p:sp>
      <p:sp>
        <p:nvSpPr>
          <p:cNvPr id="224267" name="Rectangle 11"/>
          <p:cNvSpPr>
            <a:spLocks noChangeArrowheads="1"/>
          </p:cNvSpPr>
          <p:nvPr/>
        </p:nvSpPr>
        <p:spPr bwMode="auto">
          <a:xfrm>
            <a:off x="5257800" y="4984955"/>
            <a:ext cx="45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600" b="1" i="1"/>
              <a:t>x</a:t>
            </a:r>
          </a:p>
        </p:txBody>
      </p:sp>
      <p:sp>
        <p:nvSpPr>
          <p:cNvPr id="224268" name="Rectangle 12"/>
          <p:cNvSpPr>
            <a:spLocks noChangeArrowheads="1"/>
          </p:cNvSpPr>
          <p:nvPr/>
        </p:nvSpPr>
        <p:spPr bwMode="auto">
          <a:xfrm>
            <a:off x="7848600" y="4984955"/>
            <a:ext cx="45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600" b="1" i="1"/>
              <a:t>x</a:t>
            </a:r>
          </a:p>
        </p:txBody>
      </p:sp>
      <p:sp>
        <p:nvSpPr>
          <p:cNvPr id="224269" name="Rectangle 13"/>
          <p:cNvSpPr>
            <a:spLocks noChangeArrowheads="1"/>
          </p:cNvSpPr>
          <p:nvPr/>
        </p:nvSpPr>
        <p:spPr bwMode="auto">
          <a:xfrm>
            <a:off x="6705600" y="5899355"/>
            <a:ext cx="45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600" b="1" i="1"/>
              <a:t>y</a:t>
            </a:r>
          </a:p>
        </p:txBody>
      </p:sp>
      <p:sp>
        <p:nvSpPr>
          <p:cNvPr id="224270" name="Rectangle 14"/>
          <p:cNvSpPr>
            <a:spLocks noChangeArrowheads="1"/>
          </p:cNvSpPr>
          <p:nvPr/>
        </p:nvSpPr>
        <p:spPr bwMode="auto">
          <a:xfrm>
            <a:off x="6553200" y="5213555"/>
            <a:ext cx="457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600" b="1" i="1"/>
              <a:t>A</a:t>
            </a:r>
          </a:p>
        </p:txBody>
      </p:sp>
      <p:sp>
        <p:nvSpPr>
          <p:cNvPr id="224271" name="Rectangle 15"/>
          <p:cNvSpPr>
            <a:spLocks noChangeArrowheads="1"/>
          </p:cNvSpPr>
          <p:nvPr/>
        </p:nvSpPr>
        <p:spPr bwMode="auto">
          <a:xfrm>
            <a:off x="609600" y="4495800"/>
            <a:ext cx="39624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The lengths are </a:t>
            </a:r>
            <a:r>
              <a:rPr lang="en-US" altLang="en-US" sz="2600" b="1" i="1"/>
              <a:t>x</a:t>
            </a:r>
            <a:r>
              <a:rPr lang="en-US" altLang="en-US" b="1">
                <a:latin typeface="Comic Sans MS" panose="030F0702030302020204" pitchFamily="66" charset="0"/>
              </a:rPr>
              <a:t> metres and </a:t>
            </a:r>
            <a:r>
              <a:rPr lang="en-US" altLang="en-US" sz="2600" b="1" i="1"/>
              <a:t>y</a:t>
            </a:r>
            <a:r>
              <a:rPr lang="en-US" altLang="en-US" b="1">
                <a:latin typeface="Comic Sans MS" panose="030F0702030302020204" pitchFamily="66" charset="0"/>
              </a:rPr>
              <a:t> metres.</a:t>
            </a:r>
          </a:p>
        </p:txBody>
      </p:sp>
      <p:sp>
        <p:nvSpPr>
          <p:cNvPr id="224272" name="Rectangle 16"/>
          <p:cNvSpPr>
            <a:spLocks noChangeArrowheads="1"/>
          </p:cNvSpPr>
          <p:nvPr/>
        </p:nvSpPr>
        <p:spPr bwMode="auto">
          <a:xfrm>
            <a:off x="685800" y="5562600"/>
            <a:ext cx="3962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The area is </a:t>
            </a:r>
            <a:r>
              <a:rPr lang="en-US" altLang="en-US" sz="2600" b="1" i="1"/>
              <a:t>A</a:t>
            </a:r>
            <a:r>
              <a:rPr lang="en-US" altLang="en-US" b="1">
                <a:latin typeface="Comic Sans MS" panose="030F0702030302020204" pitchFamily="66" charset="0"/>
              </a:rPr>
              <a:t> m</a:t>
            </a:r>
            <a:r>
              <a:rPr lang="en-US" altLang="en-US" b="1" baseline="30000">
                <a:latin typeface="Comic Sans MS" panose="030F0702030302020204" pitchFamily="66" charset="0"/>
              </a:rPr>
              <a:t>2</a:t>
            </a:r>
            <a:r>
              <a:rPr lang="en-US" altLang="en-US" b="1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24273" name="AutoShape 17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017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5" grpId="0"/>
      <p:bldP spid="224267" grpId="0"/>
      <p:bldP spid="224268" grpId="0"/>
      <p:bldP spid="224269" grpId="0"/>
      <p:bldP spid="224270" grpId="0"/>
      <p:bldP spid="224271" grpId="0"/>
      <p:bldP spid="2242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3" name="Rectangle 13"/>
          <p:cNvSpPr>
            <a:spLocks noChangeArrowheads="1"/>
          </p:cNvSpPr>
          <p:nvPr/>
        </p:nvSpPr>
        <p:spPr bwMode="auto">
          <a:xfrm>
            <a:off x="609600" y="3570288"/>
            <a:ext cx="80772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 dirty="0">
                <a:latin typeface="Comic Sans MS" panose="030F0702030302020204" pitchFamily="66" charset="0"/>
              </a:rPr>
              <a:t>We can’t differentiate with </a:t>
            </a:r>
            <a:r>
              <a:rPr lang="en-US" altLang="en-US" sz="2600" b="1" dirty="0"/>
              <a:t>3</a:t>
            </a:r>
            <a:r>
              <a:rPr lang="en-US" altLang="en-US" b="1" dirty="0">
                <a:latin typeface="Comic Sans MS" panose="030F0702030302020204" pitchFamily="66" charset="0"/>
              </a:rPr>
              <a:t> variables so we need to substitute for one of them.</a:t>
            </a:r>
            <a:endParaRPr lang="en-US" altLang="en-US" b="1" dirty="0">
              <a:latin typeface="Comic Sans MS" panose="030F0702030302020204" pitchFamily="66" charset="0"/>
              <a:sym typeface="Symbol" panose="05050102010706020507" pitchFamily="18" charset="2"/>
            </a:endParaRPr>
          </a:p>
        </p:txBody>
      </p:sp>
      <p:sp>
        <p:nvSpPr>
          <p:cNvPr id="225294" name="Rectangle 14"/>
          <p:cNvSpPr>
            <a:spLocks noChangeArrowheads="1"/>
          </p:cNvSpPr>
          <p:nvPr/>
        </p:nvSpPr>
        <p:spPr bwMode="auto">
          <a:xfrm>
            <a:off x="609600" y="4364038"/>
            <a:ext cx="8077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 dirty="0">
                <a:latin typeface="Comic Sans MS" panose="030F0702030302020204" pitchFamily="66" charset="0"/>
                <a:sym typeface="Symbol" panose="05050102010706020507" pitchFamily="18" charset="2"/>
              </a:rPr>
              <a:t>Since the length of netting is </a:t>
            </a:r>
            <a:r>
              <a:rPr lang="en-US" altLang="en-US" sz="2600" b="1" dirty="0">
                <a:sym typeface="Symbol" panose="05050102010706020507" pitchFamily="18" charset="2"/>
              </a:rPr>
              <a:t>10</a:t>
            </a:r>
            <a:r>
              <a:rPr lang="en-US" altLang="en-US" b="1" dirty="0">
                <a:latin typeface="Comic Sans MS" panose="030F0702030302020204" pitchFamily="66" charset="0"/>
                <a:sym typeface="Symbol" panose="05050102010706020507" pitchFamily="18" charset="2"/>
              </a:rPr>
              <a:t>m, we know that</a:t>
            </a:r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381000" y="3730625"/>
            <a:ext cx="8229600" cy="1200150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b="1">
                <a:solidFill>
                  <a:srgbClr val="FF0000"/>
                </a:solidFill>
                <a:latin typeface="Comic Sans MS" panose="030F0702030302020204" pitchFamily="66" charset="0"/>
              </a:rPr>
              <a:t>I have assumed that there is no wastage at the wall or corners.  The area I find will be too large.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b="1">
                <a:solidFill>
                  <a:srgbClr val="FF0000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(You may have thought of other assumptions)</a:t>
            </a: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876300" y="3698875"/>
            <a:ext cx="7543800" cy="120015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b="1">
                <a:solidFill>
                  <a:srgbClr val="FF0000"/>
                </a:solidFill>
                <a:latin typeface="Comic Sans MS" panose="030F0702030302020204" pitchFamily="66" charset="0"/>
              </a:rPr>
              <a:t>Can you think of one assumption I have made in setting up this model?  What effect will it have on the answer?</a:t>
            </a:r>
          </a:p>
        </p:txBody>
      </p:sp>
      <p:grpSp>
        <p:nvGrpSpPr>
          <p:cNvPr id="23556" name="Group 3"/>
          <p:cNvGrpSpPr>
            <a:grpSpLocks/>
          </p:cNvGrpSpPr>
          <p:nvPr/>
        </p:nvGrpSpPr>
        <p:grpSpPr bwMode="auto">
          <a:xfrm>
            <a:off x="5029200" y="685800"/>
            <a:ext cx="3733800" cy="2012950"/>
            <a:chOff x="3168" y="432"/>
            <a:chExt cx="2352" cy="1268"/>
          </a:xfrm>
        </p:grpSpPr>
        <p:sp>
          <p:nvSpPr>
            <p:cNvPr id="23571" name="Rectangle 4"/>
            <p:cNvSpPr>
              <a:spLocks noChangeArrowheads="1"/>
            </p:cNvSpPr>
            <p:nvPr/>
          </p:nvSpPr>
          <p:spPr bwMode="auto">
            <a:xfrm>
              <a:off x="3696" y="672"/>
              <a:ext cx="1344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572" name="Line 5"/>
            <p:cNvSpPr>
              <a:spLocks noChangeShapeType="1"/>
            </p:cNvSpPr>
            <p:nvPr/>
          </p:nvSpPr>
          <p:spPr bwMode="auto">
            <a:xfrm>
              <a:off x="3168" y="672"/>
              <a:ext cx="2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3573" name="Rectangle 6"/>
            <p:cNvSpPr>
              <a:spLocks noChangeArrowheads="1"/>
            </p:cNvSpPr>
            <p:nvPr/>
          </p:nvSpPr>
          <p:spPr bwMode="auto">
            <a:xfrm>
              <a:off x="3216" y="432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wall</a:t>
              </a:r>
            </a:p>
          </p:txBody>
        </p:sp>
        <p:sp>
          <p:nvSpPr>
            <p:cNvPr id="23574" name="Rectangle 7"/>
            <p:cNvSpPr>
              <a:spLocks noChangeArrowheads="1"/>
            </p:cNvSpPr>
            <p:nvPr/>
          </p:nvSpPr>
          <p:spPr bwMode="auto">
            <a:xfrm>
              <a:off x="3408" y="81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3575" name="Rectangle 8"/>
            <p:cNvSpPr>
              <a:spLocks noChangeArrowheads="1"/>
            </p:cNvSpPr>
            <p:nvPr/>
          </p:nvSpPr>
          <p:spPr bwMode="auto">
            <a:xfrm>
              <a:off x="5040" y="81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3576" name="Rectangle 9"/>
            <p:cNvSpPr>
              <a:spLocks noChangeArrowheads="1"/>
            </p:cNvSpPr>
            <p:nvPr/>
          </p:nvSpPr>
          <p:spPr bwMode="auto">
            <a:xfrm>
              <a:off x="4320" y="1392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y</a:t>
              </a:r>
            </a:p>
          </p:txBody>
        </p:sp>
        <p:sp>
          <p:nvSpPr>
            <p:cNvPr id="23577" name="Rectangle 10"/>
            <p:cNvSpPr>
              <a:spLocks noChangeArrowheads="1"/>
            </p:cNvSpPr>
            <p:nvPr/>
          </p:nvSpPr>
          <p:spPr bwMode="auto">
            <a:xfrm>
              <a:off x="4224" y="960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A</a:t>
              </a:r>
            </a:p>
          </p:txBody>
        </p:sp>
      </p:grpSp>
      <p:sp>
        <p:nvSpPr>
          <p:cNvPr id="23557" name="Rectangle 11"/>
          <p:cNvSpPr>
            <a:spLocks noChangeArrowheads="1"/>
          </p:cNvSpPr>
          <p:nvPr/>
        </p:nvSpPr>
        <p:spPr bwMode="auto">
          <a:xfrm>
            <a:off x="381000" y="838200"/>
            <a:ext cx="44958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We want to find the maximum value of </a:t>
            </a:r>
            <a:r>
              <a:rPr lang="en-US" altLang="en-US" sz="2600" b="1" i="1"/>
              <a:t>A</a:t>
            </a:r>
            <a:r>
              <a:rPr lang="en-US" altLang="en-US" b="1">
                <a:latin typeface="Comic Sans MS" panose="030F0702030302020204" pitchFamily="66" charset="0"/>
              </a:rPr>
              <a:t>, so we need an expression for </a:t>
            </a:r>
            <a:r>
              <a:rPr lang="en-US" altLang="en-US" sz="2600" b="1" i="1"/>
              <a:t>A</a:t>
            </a:r>
            <a:r>
              <a:rPr lang="en-US" altLang="en-US" b="1">
                <a:latin typeface="Comic Sans MS" panose="030F0702030302020204" pitchFamily="66" charset="0"/>
              </a:rPr>
              <a:t> that we can differentiate.</a:t>
            </a:r>
          </a:p>
        </p:txBody>
      </p:sp>
      <p:sp>
        <p:nvSpPr>
          <p:cNvPr id="225292" name="Rectangle 12"/>
          <p:cNvSpPr>
            <a:spLocks noChangeArrowheads="1"/>
          </p:cNvSpPr>
          <p:nvPr/>
        </p:nvSpPr>
        <p:spPr bwMode="auto">
          <a:xfrm>
            <a:off x="609600" y="27432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The area of a rectangle </a:t>
            </a:r>
            <a:r>
              <a:rPr lang="en-US" altLang="en-US" b="1">
                <a:latin typeface="Symbol" panose="05050102010706020507" pitchFamily="18" charset="2"/>
              </a:rPr>
              <a:t>=</a:t>
            </a:r>
            <a:r>
              <a:rPr lang="en-US" altLang="en-US" b="1">
                <a:latin typeface="Comic Sans MS" panose="030F0702030302020204" pitchFamily="66" charset="0"/>
              </a:rPr>
              <a:t> length </a:t>
            </a: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 breadth</a:t>
            </a:r>
          </a:p>
        </p:txBody>
      </p:sp>
      <p:graphicFrame>
        <p:nvGraphicFramePr>
          <p:cNvPr id="225295" name="Object 15"/>
          <p:cNvGraphicFramePr>
            <a:graphicFrameLocks noChangeAspect="1"/>
          </p:cNvGraphicFramePr>
          <p:nvPr/>
        </p:nvGraphicFramePr>
        <p:xfrm>
          <a:off x="3429000" y="4838700"/>
          <a:ext cx="1712913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2" name="Equation" r:id="rId3" imgW="774364" imgH="203112" progId="Equation.3">
                  <p:embed/>
                </p:oleObj>
              </mc:Choice>
              <mc:Fallback>
                <p:oleObj name="Equation" r:id="rId3" imgW="774364" imgH="203112" progId="Equation.3">
                  <p:embed/>
                  <p:pic>
                    <p:nvPicPr>
                      <p:cNvPr id="225295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4838700"/>
                        <a:ext cx="1712913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352800" y="3162300"/>
            <a:ext cx="4114800" cy="487363"/>
            <a:chOff x="2112" y="1992"/>
            <a:chExt cx="2592" cy="307"/>
          </a:xfrm>
        </p:grpSpPr>
        <p:graphicFrame>
          <p:nvGraphicFramePr>
            <p:cNvPr id="23568" name="Object 17"/>
            <p:cNvGraphicFramePr>
              <a:graphicFrameLocks noChangeAspect="1"/>
            </p:cNvGraphicFramePr>
            <p:nvPr/>
          </p:nvGraphicFramePr>
          <p:xfrm>
            <a:off x="2112" y="2040"/>
            <a:ext cx="28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3" name="Equation" r:id="rId5" imgW="203024" imgH="152268" progId="Equation.3">
                    <p:embed/>
                  </p:oleObj>
                </mc:Choice>
                <mc:Fallback>
                  <p:oleObj name="Equation" r:id="rId5" imgW="203024" imgH="152268" progId="Equation.3">
                    <p:embed/>
                    <p:pic>
                      <p:nvPicPr>
                        <p:cNvPr id="23568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2040"/>
                          <a:ext cx="283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9" name="Object 18"/>
            <p:cNvGraphicFramePr>
              <a:graphicFrameLocks noChangeAspect="1"/>
            </p:cNvGraphicFramePr>
            <p:nvPr/>
          </p:nvGraphicFramePr>
          <p:xfrm>
            <a:off x="2544" y="2016"/>
            <a:ext cx="672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4" name="Equation" r:id="rId7" imgW="482391" imgH="203112" progId="Equation.3">
                    <p:embed/>
                  </p:oleObj>
                </mc:Choice>
                <mc:Fallback>
                  <p:oleObj name="Equation" r:id="rId7" imgW="482391" imgH="203112" progId="Equation.3">
                    <p:embed/>
                    <p:pic>
                      <p:nvPicPr>
                        <p:cNvPr id="23569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2016"/>
                          <a:ext cx="672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70" name="Object 19"/>
            <p:cNvGraphicFramePr>
              <a:graphicFrameLocks noChangeAspect="1"/>
            </p:cNvGraphicFramePr>
            <p:nvPr/>
          </p:nvGraphicFramePr>
          <p:xfrm>
            <a:off x="3431" y="1992"/>
            <a:ext cx="1273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5" name="Equation" r:id="rId9" imgW="914400" imgH="203200" progId="Equation.3">
                    <p:embed/>
                  </p:oleObj>
                </mc:Choice>
                <mc:Fallback>
                  <p:oleObj name="Equation" r:id="rId9" imgW="914400" imgH="203200" progId="Equation.3">
                    <p:embed/>
                    <p:pic>
                      <p:nvPicPr>
                        <p:cNvPr id="2357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1" y="1992"/>
                          <a:ext cx="1273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685800" y="5219700"/>
            <a:ext cx="7292975" cy="525463"/>
            <a:chOff x="432" y="3288"/>
            <a:chExt cx="4594" cy="331"/>
          </a:xfrm>
        </p:grpSpPr>
        <p:sp>
          <p:nvSpPr>
            <p:cNvPr id="23565" name="Rectangle 21"/>
            <p:cNvSpPr>
              <a:spLocks noChangeArrowheads="1"/>
            </p:cNvSpPr>
            <p:nvPr/>
          </p:nvSpPr>
          <p:spPr bwMode="auto">
            <a:xfrm>
              <a:off x="432" y="3288"/>
              <a:ext cx="17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  <a:sym typeface="Symbol" panose="05050102010706020507" pitchFamily="18" charset="2"/>
                </a:rPr>
                <a:t>Rearranging, </a:t>
              </a:r>
            </a:p>
          </p:txBody>
        </p:sp>
        <p:graphicFrame>
          <p:nvGraphicFramePr>
            <p:cNvPr id="23566" name="Object 22"/>
            <p:cNvGraphicFramePr>
              <a:graphicFrameLocks noChangeAspect="1"/>
            </p:cNvGraphicFramePr>
            <p:nvPr/>
          </p:nvGraphicFramePr>
          <p:xfrm>
            <a:off x="2592" y="3336"/>
            <a:ext cx="1061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6" name="Equation" r:id="rId11" imgW="761669" imgH="203112" progId="Equation.3">
                    <p:embed/>
                  </p:oleObj>
                </mc:Choice>
                <mc:Fallback>
                  <p:oleObj name="Equation" r:id="rId11" imgW="761669" imgH="203112" progId="Equation.3">
                    <p:embed/>
                    <p:pic>
                      <p:nvPicPr>
                        <p:cNvPr id="23566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2" y="3336"/>
                          <a:ext cx="1061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67" name="Object 23"/>
            <p:cNvGraphicFramePr>
              <a:graphicFrameLocks noChangeAspect="1"/>
            </p:cNvGraphicFramePr>
            <p:nvPr/>
          </p:nvGraphicFramePr>
          <p:xfrm>
            <a:off x="3735" y="3312"/>
            <a:ext cx="1291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7" name="Equation" r:id="rId13" imgW="926698" imgH="203112" progId="Equation.3">
                    <p:embed/>
                  </p:oleObj>
                </mc:Choice>
                <mc:Fallback>
                  <p:oleObj name="Equation" r:id="rId13" imgW="926698" imgH="203112" progId="Equation.3">
                    <p:embed/>
                    <p:pic>
                      <p:nvPicPr>
                        <p:cNvPr id="23567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5" y="3312"/>
                          <a:ext cx="1291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304" name="AutoShape 24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50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3" grpId="0"/>
      <p:bldP spid="225294" grpId="0"/>
      <p:bldP spid="26" grpId="0" animBg="1"/>
      <p:bldP spid="26" grpId="1" animBg="1"/>
      <p:bldP spid="24" grpId="0" animBg="1"/>
      <p:bldP spid="24" grpId="1" animBg="1"/>
      <p:bldP spid="22529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3"/>
          <p:cNvGrpSpPr>
            <a:grpSpLocks/>
          </p:cNvGrpSpPr>
          <p:nvPr/>
        </p:nvGrpSpPr>
        <p:grpSpPr bwMode="auto">
          <a:xfrm>
            <a:off x="5181600" y="533400"/>
            <a:ext cx="3733800" cy="2057400"/>
            <a:chOff x="3264" y="1872"/>
            <a:chExt cx="2352" cy="1296"/>
          </a:xfrm>
        </p:grpSpPr>
        <p:sp>
          <p:nvSpPr>
            <p:cNvPr id="24613" name="Rectangle 4"/>
            <p:cNvSpPr>
              <a:spLocks noChangeArrowheads="1"/>
            </p:cNvSpPr>
            <p:nvPr/>
          </p:nvSpPr>
          <p:spPr bwMode="auto">
            <a:xfrm>
              <a:off x="3792" y="2112"/>
              <a:ext cx="1344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4614" name="Line 5"/>
            <p:cNvSpPr>
              <a:spLocks noChangeShapeType="1"/>
            </p:cNvSpPr>
            <p:nvPr/>
          </p:nvSpPr>
          <p:spPr bwMode="auto">
            <a:xfrm>
              <a:off x="3264" y="2112"/>
              <a:ext cx="2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4615" name="Rectangle 6"/>
            <p:cNvSpPr>
              <a:spLocks noChangeArrowheads="1"/>
            </p:cNvSpPr>
            <p:nvPr/>
          </p:nvSpPr>
          <p:spPr bwMode="auto">
            <a:xfrm>
              <a:off x="3312" y="1872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wall</a:t>
              </a:r>
            </a:p>
          </p:txBody>
        </p:sp>
        <p:sp>
          <p:nvSpPr>
            <p:cNvPr id="24616" name="Rectangle 7"/>
            <p:cNvSpPr>
              <a:spLocks noChangeArrowheads="1"/>
            </p:cNvSpPr>
            <p:nvPr/>
          </p:nvSpPr>
          <p:spPr bwMode="auto">
            <a:xfrm>
              <a:off x="3504" y="225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4617" name="Rectangle 8"/>
            <p:cNvSpPr>
              <a:spLocks noChangeArrowheads="1"/>
            </p:cNvSpPr>
            <p:nvPr/>
          </p:nvSpPr>
          <p:spPr bwMode="auto">
            <a:xfrm>
              <a:off x="5136" y="225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4618" name="Rectangle 9"/>
            <p:cNvSpPr>
              <a:spLocks noChangeArrowheads="1"/>
            </p:cNvSpPr>
            <p:nvPr/>
          </p:nvSpPr>
          <p:spPr bwMode="auto">
            <a:xfrm>
              <a:off x="4416" y="2860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y</a:t>
              </a:r>
            </a:p>
          </p:txBody>
        </p:sp>
        <p:sp>
          <p:nvSpPr>
            <p:cNvPr id="24619" name="Rectangle 10"/>
            <p:cNvSpPr>
              <a:spLocks noChangeArrowheads="1"/>
            </p:cNvSpPr>
            <p:nvPr/>
          </p:nvSpPr>
          <p:spPr bwMode="auto">
            <a:xfrm>
              <a:off x="4320" y="2400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/>
                <a:t>A</a:t>
              </a:r>
            </a:p>
          </p:txBody>
        </p:sp>
      </p:grpSp>
      <p:graphicFrame>
        <p:nvGraphicFramePr>
          <p:cNvPr id="226315" name="Object 11"/>
          <p:cNvGraphicFramePr>
            <a:graphicFrameLocks noChangeAspect="1"/>
          </p:cNvGraphicFramePr>
          <p:nvPr/>
        </p:nvGraphicFramePr>
        <p:xfrm>
          <a:off x="4343400" y="3276600"/>
          <a:ext cx="1938338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6" name="Equation" r:id="rId3" imgW="875920" imgH="393529" progId="Equation.3">
                  <p:embed/>
                </p:oleObj>
              </mc:Choice>
              <mc:Fallback>
                <p:oleObj name="Equation" r:id="rId3" imgW="875920" imgH="393529" progId="Equation.3">
                  <p:embed/>
                  <p:pic>
                    <p:nvPicPr>
                      <p:cNvPr id="22631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276600"/>
                        <a:ext cx="1938338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6316" name="Object 12"/>
          <p:cNvGraphicFramePr>
            <a:graphicFrameLocks noChangeAspect="1"/>
          </p:cNvGraphicFramePr>
          <p:nvPr/>
        </p:nvGraphicFramePr>
        <p:xfrm>
          <a:off x="1905000" y="3886200"/>
          <a:ext cx="3881438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7" name="Equation" r:id="rId5" imgW="1651000" imgH="393700" progId="Equation.3">
                  <p:embed/>
                </p:oleObj>
              </mc:Choice>
              <mc:Fallback>
                <p:oleObj name="Equation" r:id="rId5" imgW="1651000" imgH="393700" progId="Equation.3">
                  <p:embed/>
                  <p:pic>
                    <p:nvPicPr>
                      <p:cNvPr id="22631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886200"/>
                        <a:ext cx="3881438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1" name="Object 13"/>
          <p:cNvGraphicFramePr>
            <a:graphicFrameLocks noChangeAspect="1"/>
          </p:cNvGraphicFramePr>
          <p:nvPr/>
        </p:nvGraphicFramePr>
        <p:xfrm>
          <a:off x="762000" y="1219200"/>
          <a:ext cx="1066800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8" name="Equation" r:id="rId7" imgW="482391" imgH="203112" progId="Equation.3">
                  <p:embed/>
                </p:oleObj>
              </mc:Choice>
              <mc:Fallback>
                <p:oleObj name="Equation" r:id="rId7" imgW="482391" imgH="203112" progId="Equation.3">
                  <p:embed/>
                  <p:pic>
                    <p:nvPicPr>
                      <p:cNvPr id="2458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219200"/>
                        <a:ext cx="1066800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14"/>
          <p:cNvGraphicFramePr>
            <a:graphicFrameLocks noChangeAspect="1"/>
          </p:cNvGraphicFramePr>
          <p:nvPr/>
        </p:nvGraphicFramePr>
        <p:xfrm>
          <a:off x="830263" y="1676400"/>
          <a:ext cx="1684337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9" name="Equation" r:id="rId9" imgW="761669" imgH="203112" progId="Equation.3">
                  <p:embed/>
                </p:oleObj>
              </mc:Choice>
              <mc:Fallback>
                <p:oleObj name="Equation" r:id="rId9" imgW="761669" imgH="203112" progId="Equation.3">
                  <p:embed/>
                  <p:pic>
                    <p:nvPicPr>
                      <p:cNvPr id="24582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263" y="1676400"/>
                        <a:ext cx="1684337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3" name="Object 15"/>
          <p:cNvGraphicFramePr>
            <a:graphicFrameLocks noChangeAspect="1"/>
          </p:cNvGraphicFramePr>
          <p:nvPr/>
        </p:nvGraphicFramePr>
        <p:xfrm>
          <a:off x="2754313" y="1219200"/>
          <a:ext cx="2020887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50" name="Equation" r:id="rId11" imgW="914400" imgH="203200" progId="Equation.3">
                  <p:embed/>
                </p:oleObj>
              </mc:Choice>
              <mc:Fallback>
                <p:oleObj name="Equation" r:id="rId11" imgW="914400" imgH="203200" progId="Equation.3">
                  <p:embed/>
                  <p:pic>
                    <p:nvPicPr>
                      <p:cNvPr id="24583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4313" y="1219200"/>
                        <a:ext cx="2020887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16"/>
          <p:cNvGraphicFramePr>
            <a:graphicFrameLocks noChangeAspect="1"/>
          </p:cNvGraphicFramePr>
          <p:nvPr/>
        </p:nvGraphicFramePr>
        <p:xfrm>
          <a:off x="2751138" y="1676400"/>
          <a:ext cx="2049462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51" name="Equation" r:id="rId13" imgW="926698" imgH="203112" progId="Equation.3">
                  <p:embed/>
                </p:oleObj>
              </mc:Choice>
              <mc:Fallback>
                <p:oleObj name="Equation" r:id="rId13" imgW="926698" imgH="203112" progId="Equation.3">
                  <p:embed/>
                  <p:pic>
                    <p:nvPicPr>
                      <p:cNvPr id="24584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1138" y="1676400"/>
                        <a:ext cx="2049462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321" name="Rectangle 17"/>
          <p:cNvSpPr>
            <a:spLocks noChangeArrowheads="1"/>
          </p:cNvSpPr>
          <p:nvPr/>
        </p:nvSpPr>
        <p:spPr bwMode="auto">
          <a:xfrm>
            <a:off x="381000" y="2057400"/>
            <a:ext cx="3962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Substituting for </a:t>
            </a:r>
            <a:r>
              <a:rPr lang="en-US" altLang="en-US" sz="2600" b="1" i="1">
                <a:sym typeface="Symbol" panose="05050102010706020507" pitchFamily="18" charset="2"/>
              </a:rPr>
              <a:t>y</a:t>
            </a: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 in (</a:t>
            </a:r>
            <a:r>
              <a:rPr lang="en-US" altLang="en-US" sz="2600" b="1">
                <a:sym typeface="Symbol" panose="05050102010706020507" pitchFamily="18" charset="2"/>
              </a:rPr>
              <a:t>1</a:t>
            </a: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), 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838200" y="2590800"/>
            <a:ext cx="2876550" cy="449263"/>
            <a:chOff x="528" y="1680"/>
            <a:chExt cx="1812" cy="283"/>
          </a:xfrm>
        </p:grpSpPr>
        <p:graphicFrame>
          <p:nvGraphicFramePr>
            <p:cNvPr id="24611" name="Object 19"/>
            <p:cNvGraphicFramePr>
              <a:graphicFrameLocks noChangeAspect="1"/>
            </p:cNvGraphicFramePr>
            <p:nvPr/>
          </p:nvGraphicFramePr>
          <p:xfrm>
            <a:off x="960" y="1680"/>
            <a:ext cx="1380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2" name="Equation" r:id="rId15" imgW="990170" imgH="203112" progId="Equation.3">
                    <p:embed/>
                  </p:oleObj>
                </mc:Choice>
                <mc:Fallback>
                  <p:oleObj name="Equation" r:id="rId15" imgW="990170" imgH="203112" progId="Equation.3">
                    <p:embed/>
                    <p:pic>
                      <p:nvPicPr>
                        <p:cNvPr id="24611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1680"/>
                          <a:ext cx="1380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12" name="Object 20"/>
            <p:cNvGraphicFramePr>
              <a:graphicFrameLocks noChangeAspect="1"/>
            </p:cNvGraphicFramePr>
            <p:nvPr/>
          </p:nvGraphicFramePr>
          <p:xfrm>
            <a:off x="528" y="1680"/>
            <a:ext cx="28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3" name="Equation" r:id="rId17" imgW="203024" imgH="152268" progId="Equation.3">
                    <p:embed/>
                  </p:oleObj>
                </mc:Choice>
                <mc:Fallback>
                  <p:oleObj name="Equation" r:id="rId17" imgW="203024" imgH="152268" progId="Equation.3">
                    <p:embed/>
                    <p:pic>
                      <p:nvPicPr>
                        <p:cNvPr id="24612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680"/>
                          <a:ext cx="283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6325" name="Rectangle 21"/>
          <p:cNvSpPr>
            <a:spLocks noChangeArrowheads="1"/>
          </p:cNvSpPr>
          <p:nvPr/>
        </p:nvSpPr>
        <p:spPr bwMode="auto">
          <a:xfrm>
            <a:off x="457200" y="2971800"/>
            <a:ext cx="647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We can now find the stationary points.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3810000" y="2489200"/>
            <a:ext cx="2743200" cy="488950"/>
            <a:chOff x="2832" y="1344"/>
            <a:chExt cx="1728" cy="308"/>
          </a:xfrm>
        </p:grpSpPr>
        <p:graphicFrame>
          <p:nvGraphicFramePr>
            <p:cNvPr id="24609" name="Object 23"/>
            <p:cNvGraphicFramePr>
              <a:graphicFrameLocks noChangeAspect="1"/>
            </p:cNvGraphicFramePr>
            <p:nvPr/>
          </p:nvGraphicFramePr>
          <p:xfrm>
            <a:off x="3233" y="1344"/>
            <a:ext cx="1327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4" name="Equation" r:id="rId19" imgW="952087" imgH="215806" progId="Equation.3">
                    <p:embed/>
                  </p:oleObj>
                </mc:Choice>
                <mc:Fallback>
                  <p:oleObj name="Equation" r:id="rId19" imgW="952087" imgH="215806" progId="Equation.3">
                    <p:embed/>
                    <p:pic>
                      <p:nvPicPr>
                        <p:cNvPr id="24609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3" y="1344"/>
                          <a:ext cx="1327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10" name="Object 24"/>
            <p:cNvGraphicFramePr>
              <a:graphicFrameLocks noChangeAspect="1"/>
            </p:cNvGraphicFramePr>
            <p:nvPr/>
          </p:nvGraphicFramePr>
          <p:xfrm>
            <a:off x="2832" y="1440"/>
            <a:ext cx="28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5" name="Equation" r:id="rId21" imgW="203024" imgH="152268" progId="Equation.3">
                    <p:embed/>
                  </p:oleObj>
                </mc:Choice>
                <mc:Fallback>
                  <p:oleObj name="Equation" r:id="rId21" imgW="203024" imgH="152268" progId="Equation.3">
                    <p:embed/>
                    <p:pic>
                      <p:nvPicPr>
                        <p:cNvPr id="2461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1440"/>
                          <a:ext cx="283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276600" y="4572000"/>
            <a:ext cx="2719388" cy="449263"/>
            <a:chOff x="1200" y="2832"/>
            <a:chExt cx="1713" cy="283"/>
          </a:xfrm>
        </p:grpSpPr>
        <p:graphicFrame>
          <p:nvGraphicFramePr>
            <p:cNvPr id="24607" name="Object 26"/>
            <p:cNvGraphicFramePr>
              <a:graphicFrameLocks noChangeAspect="1"/>
            </p:cNvGraphicFramePr>
            <p:nvPr/>
          </p:nvGraphicFramePr>
          <p:xfrm>
            <a:off x="2064" y="2832"/>
            <a:ext cx="849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6" name="Equation" r:id="rId22" imgW="609336" imgH="203112" progId="Equation.3">
                    <p:embed/>
                  </p:oleObj>
                </mc:Choice>
                <mc:Fallback>
                  <p:oleObj name="Equation" r:id="rId22" imgW="609336" imgH="203112" progId="Equation.3">
                    <p:embed/>
                    <p:pic>
                      <p:nvPicPr>
                        <p:cNvPr id="24607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832"/>
                          <a:ext cx="849" cy="2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08" name="Object 27"/>
            <p:cNvGraphicFramePr>
              <a:graphicFrameLocks noChangeAspect="1"/>
            </p:cNvGraphicFramePr>
            <p:nvPr/>
          </p:nvGraphicFramePr>
          <p:xfrm>
            <a:off x="1200" y="2848"/>
            <a:ext cx="28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7" name="Equation" r:id="rId24" imgW="203024" imgH="152268" progId="Equation.3">
                    <p:embed/>
                  </p:oleObj>
                </mc:Choice>
                <mc:Fallback>
                  <p:oleObj name="Equation" r:id="rId24" imgW="203024" imgH="152268" progId="Equation.3">
                    <p:embed/>
                    <p:pic>
                      <p:nvPicPr>
                        <p:cNvPr id="24608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2848"/>
                          <a:ext cx="283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276600" y="4953000"/>
            <a:ext cx="2895600" cy="393700"/>
            <a:chOff x="1200" y="3136"/>
            <a:chExt cx="1824" cy="248"/>
          </a:xfrm>
        </p:grpSpPr>
        <p:graphicFrame>
          <p:nvGraphicFramePr>
            <p:cNvPr id="24605" name="Object 29"/>
            <p:cNvGraphicFramePr>
              <a:graphicFrameLocks noChangeAspect="1"/>
            </p:cNvGraphicFramePr>
            <p:nvPr/>
          </p:nvGraphicFramePr>
          <p:xfrm>
            <a:off x="2263" y="3136"/>
            <a:ext cx="761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8" name="Equation" r:id="rId25" imgW="545626" imgH="177646" progId="Equation.3">
                    <p:embed/>
                  </p:oleObj>
                </mc:Choice>
                <mc:Fallback>
                  <p:oleObj name="Equation" r:id="rId25" imgW="545626" imgH="177646" progId="Equation.3">
                    <p:embed/>
                    <p:pic>
                      <p:nvPicPr>
                        <p:cNvPr id="24605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63" y="3136"/>
                          <a:ext cx="761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06" name="Object 30"/>
            <p:cNvGraphicFramePr>
              <a:graphicFrameLocks noChangeAspect="1"/>
            </p:cNvGraphicFramePr>
            <p:nvPr/>
          </p:nvGraphicFramePr>
          <p:xfrm>
            <a:off x="1200" y="3168"/>
            <a:ext cx="283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59" name="Equation" r:id="rId27" imgW="203024" imgH="152268" progId="Equation.3">
                    <p:embed/>
                  </p:oleObj>
                </mc:Choice>
                <mc:Fallback>
                  <p:oleObj name="Equation" r:id="rId27" imgW="203024" imgH="152268" progId="Equation.3">
                    <p:embed/>
                    <p:pic>
                      <p:nvPicPr>
                        <p:cNvPr id="24606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" y="3168"/>
                          <a:ext cx="283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6335" name="Object 31"/>
          <p:cNvGraphicFramePr>
            <a:graphicFrameLocks noChangeAspect="1"/>
          </p:cNvGraphicFramePr>
          <p:nvPr/>
        </p:nvGraphicFramePr>
        <p:xfrm>
          <a:off x="3581400" y="6027738"/>
          <a:ext cx="3144838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0" name="Equation" r:id="rId28" imgW="1422400" imgH="203200" progId="Equation.3">
                  <p:embed/>
                </p:oleObj>
              </mc:Choice>
              <mc:Fallback>
                <p:oleObj name="Equation" r:id="rId28" imgW="1422400" imgH="203200" progId="Equation.3">
                  <p:embed/>
                  <p:pic>
                    <p:nvPicPr>
                      <p:cNvPr id="226335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6027738"/>
                        <a:ext cx="3144838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57200" y="5410200"/>
            <a:ext cx="5230813" cy="515938"/>
            <a:chOff x="288" y="3408"/>
            <a:chExt cx="3295" cy="325"/>
          </a:xfrm>
        </p:grpSpPr>
        <p:grpSp>
          <p:nvGrpSpPr>
            <p:cNvPr id="24595" name="Group 33"/>
            <p:cNvGrpSpPr>
              <a:grpSpLocks/>
            </p:cNvGrpSpPr>
            <p:nvPr/>
          </p:nvGrpSpPr>
          <p:grpSpPr bwMode="auto">
            <a:xfrm>
              <a:off x="288" y="3408"/>
              <a:ext cx="3295" cy="325"/>
              <a:chOff x="288" y="3408"/>
              <a:chExt cx="3295" cy="325"/>
            </a:xfrm>
          </p:grpSpPr>
          <p:sp>
            <p:nvSpPr>
              <p:cNvPr id="24603" name="Rectangle 34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21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800225" algn="l"/>
                    <a:tab pos="2520950" algn="l"/>
                  </a:tabLs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b="1">
                    <a:latin typeface="Comic Sans MS" panose="030F0702030302020204" pitchFamily="66" charset="0"/>
                    <a:sym typeface="Symbol" panose="05050102010706020507" pitchFamily="18" charset="2"/>
                  </a:rPr>
                  <a:t>Substitute           in</a:t>
                </a:r>
              </a:p>
            </p:txBody>
          </p:sp>
          <p:graphicFrame>
            <p:nvGraphicFramePr>
              <p:cNvPr id="24604" name="Object 35"/>
              <p:cNvGraphicFramePr>
                <a:graphicFrameLocks noChangeAspect="1"/>
              </p:cNvGraphicFramePr>
              <p:nvPr/>
            </p:nvGraphicFramePr>
            <p:xfrm>
              <a:off x="2416" y="3450"/>
              <a:ext cx="1167" cy="28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561" name="Equation" r:id="rId30" imgW="837836" imgH="203112" progId="Equation.3">
                      <p:embed/>
                    </p:oleObj>
                  </mc:Choice>
                  <mc:Fallback>
                    <p:oleObj name="Equation" r:id="rId30" imgW="837836" imgH="203112" progId="Equation.3">
                      <p:embed/>
                      <p:pic>
                        <p:nvPicPr>
                          <p:cNvPr id="24604" name="Object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16" y="3450"/>
                            <a:ext cx="1167" cy="28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4596" name="Group 36"/>
            <p:cNvGrpSpPr>
              <a:grpSpLocks noChangeAspect="1"/>
            </p:cNvGrpSpPr>
            <p:nvPr/>
          </p:nvGrpSpPr>
          <p:grpSpPr bwMode="auto">
            <a:xfrm>
              <a:off x="1392" y="3418"/>
              <a:ext cx="761" cy="248"/>
              <a:chOff x="1392" y="3418"/>
              <a:chExt cx="761" cy="248"/>
            </a:xfrm>
          </p:grpSpPr>
          <p:sp>
            <p:nvSpPr>
              <p:cNvPr id="24597" name="AutoShape 37"/>
              <p:cNvSpPr>
                <a:spLocks noChangeAspect="1" noChangeArrowheads="1" noTextEdit="1"/>
              </p:cNvSpPr>
              <p:nvPr/>
            </p:nvSpPr>
            <p:spPr bwMode="auto">
              <a:xfrm>
                <a:off x="1392" y="3418"/>
                <a:ext cx="761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598" name="Rectangle 38"/>
              <p:cNvSpPr>
                <a:spLocks noChangeArrowheads="1"/>
              </p:cNvSpPr>
              <p:nvPr/>
            </p:nvSpPr>
            <p:spPr bwMode="auto">
              <a:xfrm>
                <a:off x="2008" y="3424"/>
                <a:ext cx="200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GB" altLang="en-US" sz="2700" b="1">
                    <a:solidFill>
                      <a:srgbClr val="000000"/>
                    </a:solidFill>
                  </a:rPr>
                  <a:t>5</a:t>
                </a:r>
                <a:endParaRPr lang="en-GB" altLang="en-US"/>
              </a:p>
            </p:txBody>
          </p:sp>
          <p:sp>
            <p:nvSpPr>
              <p:cNvPr id="24599" name="Rectangle 39"/>
              <p:cNvSpPr>
                <a:spLocks noChangeArrowheads="1"/>
              </p:cNvSpPr>
              <p:nvPr/>
            </p:nvSpPr>
            <p:spPr bwMode="auto">
              <a:xfrm>
                <a:off x="1786" y="3424"/>
                <a:ext cx="200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GB" altLang="en-US" sz="2700" b="1">
                    <a:solidFill>
                      <a:srgbClr val="000000"/>
                    </a:solidFill>
                  </a:rPr>
                  <a:t>2</a:t>
                </a:r>
                <a:endParaRPr lang="en-GB" altLang="en-US"/>
              </a:p>
            </p:txBody>
          </p:sp>
          <p:sp>
            <p:nvSpPr>
              <p:cNvPr id="24600" name="Rectangle 40"/>
              <p:cNvSpPr>
                <a:spLocks noChangeArrowheads="1"/>
              </p:cNvSpPr>
              <p:nvPr/>
            </p:nvSpPr>
            <p:spPr bwMode="auto">
              <a:xfrm>
                <a:off x="1922" y="3399"/>
                <a:ext cx="185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GB" altLang="en-US" sz="2700" b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×</a:t>
                </a:r>
                <a:endParaRPr lang="en-GB" altLang="en-US"/>
              </a:p>
            </p:txBody>
          </p:sp>
          <p:sp>
            <p:nvSpPr>
              <p:cNvPr id="24601" name="Rectangle 41"/>
              <p:cNvSpPr>
                <a:spLocks noChangeArrowheads="1"/>
              </p:cNvSpPr>
              <p:nvPr/>
            </p:nvSpPr>
            <p:spPr bwMode="auto">
              <a:xfrm>
                <a:off x="1610" y="3399"/>
                <a:ext cx="249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GB" altLang="en-US" sz="2700" b="1">
                    <a:solidFill>
                      <a:srgbClr val="000000"/>
                    </a:solidFill>
                    <a:latin typeface="Symbol" panose="05050102010706020507" pitchFamily="18" charset="2"/>
                  </a:rPr>
                  <a:t>=</a:t>
                </a:r>
                <a:endParaRPr lang="en-GB" altLang="en-US"/>
              </a:p>
            </p:txBody>
          </p:sp>
          <p:sp>
            <p:nvSpPr>
              <p:cNvPr id="24602" name="Rectangle 42"/>
              <p:cNvSpPr>
                <a:spLocks noChangeArrowheads="1"/>
              </p:cNvSpPr>
              <p:nvPr/>
            </p:nvSpPr>
            <p:spPr bwMode="auto">
              <a:xfrm>
                <a:off x="1441" y="3424"/>
                <a:ext cx="197" cy="2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GB" altLang="en-US" sz="2700" b="1" i="1">
                    <a:solidFill>
                      <a:srgbClr val="000000"/>
                    </a:solidFill>
                  </a:rPr>
                  <a:t>x</a:t>
                </a:r>
                <a:endParaRPr lang="en-GB" altLang="en-US"/>
              </a:p>
            </p:txBody>
          </p:sp>
        </p:grpSp>
      </p:grpSp>
      <p:sp>
        <p:nvSpPr>
          <p:cNvPr id="226347" name="Rectangle 43"/>
          <p:cNvSpPr>
            <a:spLocks noChangeArrowheads="1"/>
          </p:cNvSpPr>
          <p:nvPr/>
        </p:nvSpPr>
        <p:spPr bwMode="auto">
          <a:xfrm>
            <a:off x="457200" y="5919788"/>
            <a:ext cx="2895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Substitute in (</a:t>
            </a:r>
            <a:r>
              <a:rPr lang="en-US" altLang="en-US" sz="2600" b="1">
                <a:sym typeface="Symbol" panose="05050102010706020507" pitchFamily="18" charset="2"/>
              </a:rPr>
              <a:t>1</a:t>
            </a:r>
            <a:r>
              <a:rPr lang="en-US" altLang="en-US" b="1">
                <a:latin typeface="Comic Sans MS" panose="030F0702030302020204" pitchFamily="66" charset="0"/>
                <a:sym typeface="Symbol" panose="05050102010706020507" pitchFamily="18" charset="2"/>
              </a:rPr>
              <a:t>),</a:t>
            </a:r>
          </a:p>
        </p:txBody>
      </p:sp>
      <p:sp>
        <p:nvSpPr>
          <p:cNvPr id="226348" name="AutoShape 44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55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21" grpId="0"/>
      <p:bldP spid="226325" grpId="0"/>
      <p:bldP spid="2263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3"/>
          <p:cNvGrpSpPr>
            <a:grpSpLocks/>
          </p:cNvGrpSpPr>
          <p:nvPr/>
        </p:nvGrpSpPr>
        <p:grpSpPr bwMode="auto">
          <a:xfrm>
            <a:off x="5181600" y="533400"/>
            <a:ext cx="3733800" cy="2057400"/>
            <a:chOff x="3264" y="1872"/>
            <a:chExt cx="2352" cy="1296"/>
          </a:xfrm>
        </p:grpSpPr>
        <p:sp>
          <p:nvSpPr>
            <p:cNvPr id="25616" name="Rectangle 4"/>
            <p:cNvSpPr>
              <a:spLocks noChangeArrowheads="1"/>
            </p:cNvSpPr>
            <p:nvPr/>
          </p:nvSpPr>
          <p:spPr bwMode="auto">
            <a:xfrm>
              <a:off x="3792" y="2112"/>
              <a:ext cx="1344" cy="81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5617" name="Line 5"/>
            <p:cNvSpPr>
              <a:spLocks noChangeShapeType="1"/>
            </p:cNvSpPr>
            <p:nvPr/>
          </p:nvSpPr>
          <p:spPr bwMode="auto">
            <a:xfrm>
              <a:off x="3264" y="2112"/>
              <a:ext cx="23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8" name="Rectangle 6"/>
            <p:cNvSpPr>
              <a:spLocks noChangeArrowheads="1"/>
            </p:cNvSpPr>
            <p:nvPr/>
          </p:nvSpPr>
          <p:spPr bwMode="auto">
            <a:xfrm>
              <a:off x="3312" y="1872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wall</a:t>
              </a:r>
            </a:p>
          </p:txBody>
        </p:sp>
        <p:sp>
          <p:nvSpPr>
            <p:cNvPr id="25619" name="Rectangle 7"/>
            <p:cNvSpPr>
              <a:spLocks noChangeArrowheads="1"/>
            </p:cNvSpPr>
            <p:nvPr/>
          </p:nvSpPr>
          <p:spPr bwMode="auto">
            <a:xfrm>
              <a:off x="3504" y="225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5620" name="Rectangle 8"/>
            <p:cNvSpPr>
              <a:spLocks noChangeArrowheads="1"/>
            </p:cNvSpPr>
            <p:nvPr/>
          </p:nvSpPr>
          <p:spPr bwMode="auto">
            <a:xfrm>
              <a:off x="5136" y="2256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x</a:t>
              </a:r>
            </a:p>
          </p:txBody>
        </p:sp>
        <p:sp>
          <p:nvSpPr>
            <p:cNvPr id="25621" name="Rectangle 9"/>
            <p:cNvSpPr>
              <a:spLocks noChangeArrowheads="1"/>
            </p:cNvSpPr>
            <p:nvPr/>
          </p:nvSpPr>
          <p:spPr bwMode="auto">
            <a:xfrm>
              <a:off x="4416" y="2860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/>
                <a:t>y</a:t>
              </a:r>
            </a:p>
          </p:txBody>
        </p:sp>
        <p:sp>
          <p:nvSpPr>
            <p:cNvPr id="25622" name="Rectangle 10"/>
            <p:cNvSpPr>
              <a:spLocks noChangeArrowheads="1"/>
            </p:cNvSpPr>
            <p:nvPr/>
          </p:nvSpPr>
          <p:spPr bwMode="auto">
            <a:xfrm>
              <a:off x="4320" y="2400"/>
              <a:ext cx="28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 dirty="0"/>
                <a:t>A</a:t>
              </a:r>
            </a:p>
          </p:txBody>
        </p:sp>
      </p:grpSp>
      <p:grpSp>
        <p:nvGrpSpPr>
          <p:cNvPr id="25603" name="Group 11"/>
          <p:cNvGrpSpPr>
            <a:grpSpLocks/>
          </p:cNvGrpSpPr>
          <p:nvPr/>
        </p:nvGrpSpPr>
        <p:grpSpPr bwMode="auto">
          <a:xfrm>
            <a:off x="457200" y="1104900"/>
            <a:ext cx="4989513" cy="1049338"/>
            <a:chOff x="288" y="696"/>
            <a:chExt cx="3143" cy="661"/>
          </a:xfrm>
        </p:grpSpPr>
        <p:sp>
          <p:nvSpPr>
            <p:cNvPr id="25614" name="Rectangle 12"/>
            <p:cNvSpPr>
              <a:spLocks noChangeArrowheads="1"/>
            </p:cNvSpPr>
            <p:nvPr/>
          </p:nvSpPr>
          <p:spPr bwMode="auto">
            <a:xfrm>
              <a:off x="288" y="696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  <a:sym typeface="Symbol" panose="05050102010706020507" pitchFamily="18" charset="2"/>
                </a:rPr>
                <a:t>We have </a:t>
              </a:r>
            </a:p>
          </p:txBody>
        </p:sp>
        <p:graphicFrame>
          <p:nvGraphicFramePr>
            <p:cNvPr id="25615" name="Object 13"/>
            <p:cNvGraphicFramePr>
              <a:graphicFrameLocks noChangeAspect="1"/>
            </p:cNvGraphicFramePr>
            <p:nvPr/>
          </p:nvGraphicFramePr>
          <p:xfrm>
            <a:off x="528" y="1056"/>
            <a:ext cx="2903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05" name="Equation" r:id="rId3" imgW="2082800" imgH="215900" progId="Equation.3">
                    <p:embed/>
                  </p:oleObj>
                </mc:Choice>
                <mc:Fallback>
                  <p:oleObj name="Equation" r:id="rId3" imgW="2082800" imgH="215900" progId="Equation.3">
                    <p:embed/>
                    <p:pic>
                      <p:nvPicPr>
                        <p:cNvPr id="25615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1056"/>
                          <a:ext cx="2903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705465" y="2605803"/>
            <a:ext cx="7696200" cy="935038"/>
            <a:chOff x="432" y="1776"/>
            <a:chExt cx="4848" cy="589"/>
          </a:xfrm>
        </p:grpSpPr>
        <p:sp>
          <p:nvSpPr>
            <p:cNvPr id="25612" name="Rectangle 15"/>
            <p:cNvSpPr>
              <a:spLocks noChangeArrowheads="1"/>
            </p:cNvSpPr>
            <p:nvPr/>
          </p:nvSpPr>
          <p:spPr bwMode="auto">
            <a:xfrm>
              <a:off x="432" y="1776"/>
              <a:ext cx="48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 dirty="0">
                  <a:latin typeface="Comic Sans MS" panose="030F0702030302020204" pitchFamily="66" charset="0"/>
                  <a:sym typeface="Symbol" panose="05050102010706020507" pitchFamily="18" charset="2"/>
                </a:rPr>
                <a:t>We know that we have found the maximum since</a:t>
              </a:r>
            </a:p>
          </p:txBody>
        </p:sp>
        <p:graphicFrame>
          <p:nvGraphicFramePr>
            <p:cNvPr id="25613" name="Object 16"/>
            <p:cNvGraphicFramePr>
              <a:graphicFrameLocks noChangeAspect="1"/>
            </p:cNvGraphicFramePr>
            <p:nvPr/>
          </p:nvGraphicFramePr>
          <p:xfrm>
            <a:off x="2112" y="2064"/>
            <a:ext cx="1327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06" name="Equation" r:id="rId5" imgW="952087" imgH="215806" progId="Equation.3">
                    <p:embed/>
                  </p:oleObj>
                </mc:Choice>
                <mc:Fallback>
                  <p:oleObj name="Equation" r:id="rId5" imgW="952087" imgH="215806" progId="Equation.3">
                    <p:embed/>
                    <p:pic>
                      <p:nvPicPr>
                        <p:cNvPr id="25613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2064"/>
                          <a:ext cx="1327" cy="3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7345" name="Rectangle 17"/>
          <p:cNvSpPr>
            <a:spLocks noChangeArrowheads="1"/>
          </p:cNvSpPr>
          <p:nvPr/>
        </p:nvSpPr>
        <p:spPr bwMode="auto">
          <a:xfrm>
            <a:off x="762000" y="4114800"/>
            <a:ext cx="2971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 dirty="0">
                <a:latin typeface="Comic Sans MS" panose="030F0702030302020204" pitchFamily="66" charset="0"/>
                <a:sym typeface="Symbol" panose="05050102010706020507" pitchFamily="18" charset="2"/>
              </a:rPr>
              <a:t>and we </a:t>
            </a:r>
            <a:r>
              <a:rPr lang="en-US" altLang="en-US" b="1" dirty="0" err="1">
                <a:latin typeface="Comic Sans MS" panose="030F0702030302020204" pitchFamily="66" charset="0"/>
                <a:sym typeface="Symbol" panose="05050102010706020507" pitchFamily="18" charset="2"/>
              </a:rPr>
              <a:t>recognise</a:t>
            </a:r>
            <a:r>
              <a:rPr lang="en-US" altLang="en-US" b="1" dirty="0">
                <a:latin typeface="Comic Sans MS" panose="030F0702030302020204" pitchFamily="66" charset="0"/>
                <a:sym typeface="Symbol" panose="05050102010706020507" pitchFamily="18" charset="2"/>
              </a:rPr>
              <a:t> the shape of this quadratic.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899105" y="3634503"/>
            <a:ext cx="4895850" cy="2600325"/>
            <a:chOff x="4019550" y="3805237"/>
            <a:chExt cx="4895850" cy="260032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19550" y="3805237"/>
              <a:ext cx="4895850" cy="2600325"/>
            </a:xfrm>
            <a:prstGeom prst="rect">
              <a:avLst/>
            </a:prstGeom>
            <a:ln w="38100">
              <a:solidFill>
                <a:srgbClr val="FF3300"/>
              </a:solidFill>
            </a:ln>
          </p:spPr>
        </p:pic>
        <p:graphicFrame>
          <p:nvGraphicFramePr>
            <p:cNvPr id="25611" name="Object 22"/>
            <p:cNvGraphicFramePr>
              <a:graphicFrameLocks noChangeAspect="1"/>
            </p:cNvGraphicFramePr>
            <p:nvPr/>
          </p:nvGraphicFramePr>
          <p:xfrm>
            <a:off x="6538400" y="3845897"/>
            <a:ext cx="2106613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507" name="Equation" r:id="rId8" imgW="914563" imgH="180995" progId="Equation.3">
                    <p:embed/>
                  </p:oleObj>
                </mc:Choice>
                <mc:Fallback>
                  <p:oleObj name="Equation" r:id="rId8" imgW="914563" imgH="180995" progId="Equation.3">
                    <p:embed/>
                    <p:pic>
                      <p:nvPicPr>
                        <p:cNvPr id="25611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8400" y="3845897"/>
                          <a:ext cx="2106613" cy="4778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7351" name="AutoShape 2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722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819400" y="990600"/>
            <a:ext cx="3352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b="1" dirty="0">
                <a:latin typeface="Comic Sans MS" panose="030F0702030302020204" pitchFamily="66" charset="0"/>
              </a:rPr>
              <a:t>Circle Problems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62000" y="1828800"/>
            <a:ext cx="80010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800" b="1" dirty="0">
                <a:latin typeface="Comic Sans MS" panose="030F0702030302020204" pitchFamily="66" charset="0"/>
              </a:rPr>
              <a:t>There is also a greater emphasis on problem solving.  Questions involving circles provide useful practice.</a:t>
            </a:r>
          </a:p>
          <a:p>
            <a:endParaRPr lang="en-GB" altLang="en-US" sz="2800" b="1" dirty="0">
              <a:latin typeface="Comic Sans MS" panose="030F0702030302020204" pitchFamily="66" charset="0"/>
            </a:endParaRPr>
          </a:p>
          <a:p>
            <a:r>
              <a:rPr lang="en-GB" altLang="en-US" sz="2800" b="1" dirty="0">
                <a:latin typeface="Comic Sans MS" panose="030F0702030302020204" pitchFamily="66" charset="0"/>
              </a:rPr>
              <a:t>Here students are reminded of the properties of circles, with worked examples encouraging them to solve problems and emphasising the need to draw diagrams.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476762" y="2701977"/>
            <a:ext cx="4040187" cy="3327400"/>
            <a:chOff x="143" y="1648"/>
            <a:chExt cx="2545" cy="2096"/>
          </a:xfrm>
        </p:grpSpPr>
        <p:sp>
          <p:nvSpPr>
            <p:cNvPr id="6185" name="Rectangle 79"/>
            <p:cNvSpPr>
              <a:spLocks noChangeArrowheads="1"/>
            </p:cNvSpPr>
            <p:nvPr/>
          </p:nvSpPr>
          <p:spPr bwMode="auto">
            <a:xfrm>
              <a:off x="143" y="1648"/>
              <a:ext cx="2545" cy="2096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/>
              <a:endParaRPr lang="en-US" altLang="en-US"/>
            </a:p>
          </p:txBody>
        </p:sp>
        <p:grpSp>
          <p:nvGrpSpPr>
            <p:cNvPr id="6186" name="Group 75"/>
            <p:cNvGrpSpPr>
              <a:grpSpLocks/>
            </p:cNvGrpSpPr>
            <p:nvPr/>
          </p:nvGrpSpPr>
          <p:grpSpPr bwMode="auto">
            <a:xfrm>
              <a:off x="240" y="1824"/>
              <a:ext cx="1872" cy="1824"/>
              <a:chOff x="336" y="1824"/>
              <a:chExt cx="1872" cy="1824"/>
            </a:xfrm>
          </p:grpSpPr>
          <p:sp>
            <p:nvSpPr>
              <p:cNvPr id="6187" name="Oval 30"/>
              <p:cNvSpPr>
                <a:spLocks noChangeArrowheads="1"/>
              </p:cNvSpPr>
              <p:nvPr/>
            </p:nvSpPr>
            <p:spPr bwMode="auto">
              <a:xfrm>
                <a:off x="336" y="1824"/>
                <a:ext cx="1872" cy="1824"/>
              </a:xfrm>
              <a:prstGeom prst="ellips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en-US" altLang="en-US"/>
              </a:p>
            </p:txBody>
          </p:sp>
          <p:sp>
            <p:nvSpPr>
              <p:cNvPr id="6188" name="Rectangle 31"/>
              <p:cNvSpPr>
                <a:spLocks noChangeArrowheads="1"/>
              </p:cNvSpPr>
              <p:nvPr/>
            </p:nvSpPr>
            <p:spPr bwMode="auto">
              <a:xfrm>
                <a:off x="1205" y="2574"/>
                <a:ext cx="28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68313" indent="-468313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2000" b="1">
                    <a:latin typeface="Arial" panose="020B0604020202020204" pitchFamily="34" charset="0"/>
                  </a:rPr>
                  <a:t>x</a:t>
                </a:r>
              </a:p>
            </p:txBody>
          </p:sp>
        </p:grpSp>
      </p:grpSp>
      <p:sp>
        <p:nvSpPr>
          <p:cNvPr id="132123" name="Rectangle 27"/>
          <p:cNvSpPr>
            <a:spLocks noChangeArrowheads="1"/>
          </p:cNvSpPr>
          <p:nvPr/>
        </p:nvSpPr>
        <p:spPr bwMode="auto">
          <a:xfrm>
            <a:off x="476762" y="661245"/>
            <a:ext cx="8229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Diagrams are essential when solving problems involving circles.  They don’t need to be accurate</a:t>
            </a:r>
            <a:r>
              <a:rPr lang="en-US" altLang="en-US" sz="1000" b="1" dirty="0"/>
              <a:t> </a:t>
            </a:r>
            <a:r>
              <a:rPr lang="en-US" altLang="en-US" sz="2400" b="1" dirty="0"/>
              <a:t>!</a:t>
            </a:r>
          </a:p>
        </p:txBody>
      </p:sp>
      <p:sp>
        <p:nvSpPr>
          <p:cNvPr id="132124" name="Rectangle 28"/>
          <p:cNvSpPr>
            <a:spLocks noChangeArrowheads="1"/>
          </p:cNvSpPr>
          <p:nvPr/>
        </p:nvSpPr>
        <p:spPr bwMode="auto">
          <a:xfrm>
            <a:off x="476762" y="1566148"/>
            <a:ext cx="8001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62025" indent="-9620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e.g.1 Find the equation of the tangent at the point </a:t>
            </a:r>
            <a:r>
              <a:rPr lang="en-US" altLang="en-US" sz="2400" b="1" dirty="0">
                <a:latin typeface="Times New Roman" panose="02020603050405020304" pitchFamily="18" charset="0"/>
              </a:rPr>
              <a:t>(5, 7)</a:t>
            </a:r>
            <a:r>
              <a:rPr lang="en-US" altLang="en-US" sz="2400" b="1" dirty="0"/>
              <a:t> on a circle with </a:t>
            </a:r>
            <a:r>
              <a:rPr lang="en-US" altLang="en-US" sz="2400" b="1" dirty="0" err="1"/>
              <a:t>centre</a:t>
            </a:r>
            <a:r>
              <a:rPr lang="en-US" altLang="en-US" sz="2400" b="1" dirty="0"/>
              <a:t> </a:t>
            </a:r>
            <a:r>
              <a:rPr lang="en-US" altLang="en-US" sz="2400" b="1" dirty="0">
                <a:latin typeface="Times New Roman" panose="02020603050405020304" pitchFamily="18" charset="0"/>
              </a:rPr>
              <a:t>(2, 3)</a:t>
            </a:r>
          </a:p>
        </p:txBody>
      </p:sp>
      <p:sp>
        <p:nvSpPr>
          <p:cNvPr id="132129" name="Rectangle 33"/>
          <p:cNvSpPr>
            <a:spLocks noChangeArrowheads="1"/>
          </p:cNvSpPr>
          <p:nvPr/>
        </p:nvSpPr>
        <p:spPr bwMode="auto">
          <a:xfrm>
            <a:off x="1316549" y="4124377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62025" indent="-9620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latin typeface="Times New Roman" panose="02020603050405020304" pitchFamily="18" charset="0"/>
              </a:rPr>
              <a:t>(2, 3)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273937" y="3514777"/>
            <a:ext cx="1219200" cy="533400"/>
            <a:chOff x="2208" y="1872"/>
            <a:chExt cx="768" cy="336"/>
          </a:xfrm>
        </p:grpSpPr>
        <p:sp>
          <p:nvSpPr>
            <p:cNvPr id="6183" name="Rectangle 34"/>
            <p:cNvSpPr>
              <a:spLocks noChangeArrowheads="1"/>
            </p:cNvSpPr>
            <p:nvPr/>
          </p:nvSpPr>
          <p:spPr bwMode="auto">
            <a:xfrm>
              <a:off x="2352" y="192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962025" indent="-962025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>
                  <a:latin typeface="Times New Roman" panose="02020603050405020304" pitchFamily="18" charset="0"/>
                </a:rPr>
                <a:t>(5, 7)</a:t>
              </a:r>
            </a:p>
          </p:txBody>
        </p:sp>
        <p:sp>
          <p:nvSpPr>
            <p:cNvPr id="6184" name="Rectangle 37"/>
            <p:cNvSpPr>
              <a:spLocks noChangeArrowheads="1"/>
            </p:cNvSpPr>
            <p:nvPr/>
          </p:nvSpPr>
          <p:spPr bwMode="auto">
            <a:xfrm>
              <a:off x="2208" y="1872"/>
              <a:ext cx="28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68313" indent="-468313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000" b="1">
                  <a:latin typeface="Arial" panose="020B0604020202020204" pitchFamily="34" charset="0"/>
                </a:rPr>
                <a:t>x</a:t>
              </a:r>
            </a:p>
          </p:txBody>
        </p:sp>
      </p:grpSp>
      <p:sp>
        <p:nvSpPr>
          <p:cNvPr id="132135" name="Line 39"/>
          <p:cNvSpPr>
            <a:spLocks noChangeShapeType="1"/>
          </p:cNvSpPr>
          <p:nvPr/>
        </p:nvSpPr>
        <p:spPr bwMode="auto">
          <a:xfrm flipH="1" flipV="1">
            <a:off x="2892937" y="2752777"/>
            <a:ext cx="1319212" cy="2286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2136" name="Rectangle 40"/>
          <p:cNvSpPr>
            <a:spLocks noChangeArrowheads="1"/>
          </p:cNvSpPr>
          <p:nvPr/>
        </p:nvSpPr>
        <p:spPr bwMode="auto">
          <a:xfrm>
            <a:off x="3221549" y="4962577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3333CC"/>
                </a:solidFill>
              </a:rPr>
              <a:t>tangent</a:t>
            </a:r>
          </a:p>
        </p:txBody>
      </p:sp>
      <p:sp>
        <p:nvSpPr>
          <p:cNvPr id="132179" name="AutoShape 8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5" name="Rectangle 27"/>
          <p:cNvSpPr>
            <a:spLocks noChangeArrowheads="1"/>
          </p:cNvSpPr>
          <p:nvPr/>
        </p:nvSpPr>
        <p:spPr bwMode="auto">
          <a:xfrm>
            <a:off x="4670425" y="2939335"/>
            <a:ext cx="4206875" cy="1200329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Decide with your partner how you would solve this problem</a:t>
            </a:r>
          </a:p>
        </p:txBody>
      </p:sp>
      <p:sp>
        <p:nvSpPr>
          <p:cNvPr id="17" name="Rectangle 52"/>
          <p:cNvSpPr>
            <a:spLocks noChangeArrowheads="1"/>
          </p:cNvSpPr>
          <p:nvPr/>
        </p:nvSpPr>
        <p:spPr bwMode="auto">
          <a:xfrm>
            <a:off x="4806923" y="4429177"/>
            <a:ext cx="393387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indent="0" eaLnBrk="1" hangingPunct="1"/>
            <a:r>
              <a:rPr lang="en-US" altLang="en-US" sz="2400" b="1" dirty="0"/>
              <a:t>My reasoning (in order) is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90997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23" grpId="0"/>
      <p:bldP spid="132124" grpId="0"/>
      <p:bldP spid="132129" grpId="0"/>
      <p:bldP spid="132136" grpId="0"/>
      <p:bldP spid="45" grpId="0" animBg="1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56535" y="1522600"/>
            <a:ext cx="4194174" cy="3418621"/>
            <a:chOff x="256535" y="1884904"/>
            <a:chExt cx="4194174" cy="3418621"/>
          </a:xfrm>
        </p:grpSpPr>
        <p:grpSp>
          <p:nvGrpSpPr>
            <p:cNvPr id="26" name="Group 80"/>
            <p:cNvGrpSpPr>
              <a:grpSpLocks/>
            </p:cNvGrpSpPr>
            <p:nvPr/>
          </p:nvGrpSpPr>
          <p:grpSpPr bwMode="auto">
            <a:xfrm>
              <a:off x="256535" y="1884904"/>
              <a:ext cx="4116534" cy="3418621"/>
              <a:chOff x="143" y="1648"/>
              <a:chExt cx="2545" cy="2096"/>
            </a:xfrm>
          </p:grpSpPr>
          <p:sp>
            <p:nvSpPr>
              <p:cNvPr id="27" name="Rectangle 79"/>
              <p:cNvSpPr>
                <a:spLocks noChangeArrowheads="1"/>
              </p:cNvSpPr>
              <p:nvPr/>
            </p:nvSpPr>
            <p:spPr bwMode="auto">
              <a:xfrm>
                <a:off x="143" y="1648"/>
                <a:ext cx="2545" cy="2096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en-US" altLang="en-US"/>
              </a:p>
            </p:txBody>
          </p:sp>
          <p:grpSp>
            <p:nvGrpSpPr>
              <p:cNvPr id="28" name="Group 75"/>
              <p:cNvGrpSpPr>
                <a:grpSpLocks/>
              </p:cNvGrpSpPr>
              <p:nvPr/>
            </p:nvGrpSpPr>
            <p:grpSpPr bwMode="auto">
              <a:xfrm>
                <a:off x="240" y="1824"/>
                <a:ext cx="1872" cy="1824"/>
                <a:chOff x="336" y="1824"/>
                <a:chExt cx="1872" cy="1824"/>
              </a:xfrm>
            </p:grpSpPr>
            <p:sp>
              <p:nvSpPr>
                <p:cNvPr id="29" name="Oval 30"/>
                <p:cNvSpPr>
                  <a:spLocks noChangeArrowheads="1"/>
                </p:cNvSpPr>
                <p:nvPr/>
              </p:nvSpPr>
              <p:spPr bwMode="auto">
                <a:xfrm>
                  <a:off x="336" y="1824"/>
                  <a:ext cx="1872" cy="1824"/>
                </a:xfrm>
                <a:prstGeom prst="ellips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algn="ctr" eaLnBrk="1" hangingPunct="1"/>
                  <a:endParaRPr lang="en-US" altLang="en-US"/>
                </a:p>
              </p:txBody>
            </p:sp>
            <p:sp>
              <p:nvSpPr>
                <p:cNvPr id="30" name="Rectangle 31"/>
                <p:cNvSpPr>
                  <a:spLocks noChangeArrowheads="1"/>
                </p:cNvSpPr>
                <p:nvPr/>
              </p:nvSpPr>
              <p:spPr bwMode="auto">
                <a:xfrm>
                  <a:off x="1205" y="2574"/>
                  <a:ext cx="28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468313" indent="-468313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buFont typeface="Wingdings" panose="05000000000000000000" pitchFamily="2" charset="2"/>
                    <a:buNone/>
                  </a:pPr>
                  <a:r>
                    <a:rPr lang="en-US" altLang="en-US" sz="2000" b="1">
                      <a:latin typeface="Arial" panose="020B0604020202020204" pitchFamily="34" charset="0"/>
                    </a:rPr>
                    <a:t>x</a:t>
                  </a:r>
                </a:p>
              </p:txBody>
            </p:sp>
          </p:grpSp>
        </p:grp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1112191" y="3346299"/>
              <a:ext cx="1009319" cy="469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962025" indent="-962025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>
                  <a:latin typeface="Times New Roman" panose="02020603050405020304" pitchFamily="18" charset="0"/>
                </a:rPr>
                <a:t>(2, 3)</a:t>
              </a:r>
            </a:p>
          </p:txBody>
        </p:sp>
        <p:grpSp>
          <p:nvGrpSpPr>
            <p:cNvPr id="32" name="Group 38"/>
            <p:cNvGrpSpPr>
              <a:grpSpLocks/>
            </p:cNvGrpSpPr>
            <p:nvPr/>
          </p:nvGrpSpPr>
          <p:grpSpPr bwMode="auto">
            <a:xfrm>
              <a:off x="3106568" y="2719987"/>
              <a:ext cx="1242239" cy="548023"/>
              <a:chOff x="2208" y="1872"/>
              <a:chExt cx="768" cy="336"/>
            </a:xfrm>
          </p:grpSpPr>
          <p:sp>
            <p:nvSpPr>
              <p:cNvPr id="33" name="Rectangle 34"/>
              <p:cNvSpPr>
                <a:spLocks noChangeArrowheads="1"/>
              </p:cNvSpPr>
              <p:nvPr/>
            </p:nvSpPr>
            <p:spPr bwMode="auto">
              <a:xfrm>
                <a:off x="2352" y="1920"/>
                <a:ext cx="62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962025" indent="-962025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2400" b="1" dirty="0">
                    <a:latin typeface="Times New Roman" panose="02020603050405020304" pitchFamily="18" charset="0"/>
                  </a:rPr>
                  <a:t>(5, 7)</a:t>
                </a:r>
              </a:p>
            </p:txBody>
          </p:sp>
          <p:sp>
            <p:nvSpPr>
              <p:cNvPr id="34" name="Rectangle 37"/>
              <p:cNvSpPr>
                <a:spLocks noChangeArrowheads="1"/>
              </p:cNvSpPr>
              <p:nvPr/>
            </p:nvSpPr>
            <p:spPr bwMode="auto">
              <a:xfrm>
                <a:off x="2208" y="1872"/>
                <a:ext cx="28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68313" indent="-468313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2000" b="1">
                    <a:latin typeface="Arial" panose="020B0604020202020204" pitchFamily="34" charset="0"/>
                  </a:rPr>
                  <a:t>x</a:t>
                </a:r>
              </a:p>
            </p:txBody>
          </p:sp>
        </p:grpSp>
        <p:sp>
          <p:nvSpPr>
            <p:cNvPr id="35" name="Line 39"/>
            <p:cNvSpPr>
              <a:spLocks noChangeShapeType="1"/>
            </p:cNvSpPr>
            <p:nvPr/>
          </p:nvSpPr>
          <p:spPr bwMode="auto">
            <a:xfrm flipH="1" flipV="1">
              <a:off x="2718368" y="1937097"/>
              <a:ext cx="1344141" cy="234867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Rectangle 40"/>
            <p:cNvSpPr>
              <a:spLocks noChangeArrowheads="1"/>
            </p:cNvSpPr>
            <p:nvPr/>
          </p:nvSpPr>
          <p:spPr bwMode="auto">
            <a:xfrm>
              <a:off x="3053190" y="4207479"/>
              <a:ext cx="1397519" cy="469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rgbClr val="3333CC"/>
                  </a:solidFill>
                </a:rPr>
                <a:t>tangent</a:t>
              </a:r>
            </a:p>
          </p:txBody>
        </p:sp>
      </p:grpSp>
      <p:sp>
        <p:nvSpPr>
          <p:cNvPr id="37" name="Line 42"/>
          <p:cNvSpPr>
            <a:spLocks noChangeShapeType="1"/>
          </p:cNvSpPr>
          <p:nvPr/>
        </p:nvSpPr>
        <p:spPr bwMode="auto">
          <a:xfrm flipH="1">
            <a:off x="1966231" y="2592550"/>
            <a:ext cx="1319879" cy="70460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2179" name="AutoShape 8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57200" y="228600"/>
            <a:ext cx="8001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62025" indent="-9620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e.g.1 Find the equation of the tangent at the point </a:t>
            </a:r>
            <a:r>
              <a:rPr lang="en-US" altLang="en-US" sz="2600" b="1" dirty="0">
                <a:latin typeface="Times New Roman" panose="02020603050405020304" pitchFamily="18" charset="0"/>
              </a:rPr>
              <a:t>(5, 7)</a:t>
            </a:r>
            <a:r>
              <a:rPr lang="en-US" altLang="en-US" sz="2600" b="1" dirty="0"/>
              <a:t> </a:t>
            </a:r>
            <a:r>
              <a:rPr lang="en-US" altLang="en-US" sz="2400" b="1" dirty="0"/>
              <a:t>on a circle with </a:t>
            </a:r>
            <a:r>
              <a:rPr lang="en-US" altLang="en-US" sz="2400" b="1" dirty="0" err="1"/>
              <a:t>centre</a:t>
            </a:r>
            <a:r>
              <a:rPr lang="en-US" altLang="en-US" sz="2400" b="1" dirty="0"/>
              <a:t> </a:t>
            </a:r>
            <a:r>
              <a:rPr lang="en-US" altLang="en-US" sz="2600" b="1" dirty="0">
                <a:latin typeface="Times New Roman" panose="02020603050405020304" pitchFamily="18" charset="0"/>
              </a:rPr>
              <a:t>(2, 3)</a:t>
            </a:r>
          </a:p>
        </p:txBody>
      </p:sp>
      <p:sp>
        <p:nvSpPr>
          <p:cNvPr id="40" name="Rectangle 55"/>
          <p:cNvSpPr>
            <a:spLocks noChangeArrowheads="1"/>
          </p:cNvSpPr>
          <p:nvPr/>
        </p:nvSpPr>
        <p:spPr bwMode="auto">
          <a:xfrm>
            <a:off x="1171471" y="2338926"/>
            <a:ext cx="18968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</a:rPr>
              <a:t>gradient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6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400" b="1" dirty="0">
                <a:solidFill>
                  <a:srgbClr val="FF0000"/>
                </a:solidFill>
              </a:rPr>
              <a:t> </a:t>
            </a: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3" name="Rectangle 56"/>
          <p:cNvSpPr>
            <a:spLocks noChangeArrowheads="1"/>
          </p:cNvSpPr>
          <p:nvPr/>
        </p:nvSpPr>
        <p:spPr bwMode="auto">
          <a:xfrm>
            <a:off x="1070136" y="1442742"/>
            <a:ext cx="17921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3333CC"/>
                </a:solidFill>
              </a:rPr>
              <a:t>gradient</a:t>
            </a:r>
            <a:r>
              <a:rPr lang="en-US" altLang="en-US" sz="2000" b="1" i="1" dirty="0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6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400" b="1" dirty="0">
                <a:solidFill>
                  <a:srgbClr val="3333CC"/>
                </a:solidFill>
              </a:rPr>
              <a:t> </a:t>
            </a:r>
            <a:endParaRPr lang="en-US" altLang="en-US" sz="2400" b="1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05831" y="1157688"/>
            <a:ext cx="4105816" cy="1603204"/>
            <a:chOff x="4504784" y="1905837"/>
            <a:chExt cx="4105816" cy="1603204"/>
          </a:xfrm>
        </p:grpSpPr>
        <p:graphicFrame>
          <p:nvGraphicFramePr>
            <p:cNvPr id="49" name="Object 47"/>
            <p:cNvGraphicFramePr>
              <a:graphicFrameLocks noChangeAspect="1"/>
            </p:cNvGraphicFramePr>
            <p:nvPr>
              <p:extLst/>
            </p:nvPr>
          </p:nvGraphicFramePr>
          <p:xfrm>
            <a:off x="5598420" y="2977880"/>
            <a:ext cx="2291940" cy="5311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532" name="Equation" r:id="rId3" imgW="1104840" imgH="190440" progId="Equation.3">
                    <p:embed/>
                  </p:oleObj>
                </mc:Choice>
                <mc:Fallback>
                  <p:oleObj name="Equation" r:id="rId3" imgW="1104840" imgH="190440" progId="Equation.3">
                    <p:embed/>
                    <p:pic>
                      <p:nvPicPr>
                        <p:cNvPr id="49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98420" y="2977880"/>
                          <a:ext cx="2291940" cy="53116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4504784" y="1905837"/>
              <a:ext cx="410581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52425" indent="-352425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342900" indent="-342900" eaLnBrk="1" hangingPunct="1">
                <a:buFont typeface="Arial" panose="020B0604020202020204" pitchFamily="34" charset="0"/>
                <a:buChar char="•"/>
              </a:pPr>
              <a:r>
                <a:rPr lang="en-US" altLang="en-US" sz="2400" b="1" dirty="0"/>
                <a:t>A tangent is a straight line so we need the equation of a straight line:</a:t>
              </a:r>
            </a:p>
          </p:txBody>
        </p:sp>
      </p:grpSp>
      <p:sp>
        <p:nvSpPr>
          <p:cNvPr id="51" name="Rectangle 52"/>
          <p:cNvSpPr>
            <a:spLocks noChangeArrowheads="1"/>
          </p:cNvSpPr>
          <p:nvPr/>
        </p:nvSpPr>
        <p:spPr bwMode="auto">
          <a:xfrm>
            <a:off x="4503272" y="2775779"/>
            <a:ext cx="441061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We know a point on the tangent so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x</a:t>
            </a:r>
            <a:r>
              <a:rPr lang="en-US" altLang="en-US" sz="2400" b="1" baseline="-25000" dirty="0">
                <a:latin typeface="Times New Roman" panose="02020603050405020304" pitchFamily="18" charset="0"/>
              </a:rPr>
              <a:t>1</a:t>
            </a:r>
            <a:r>
              <a:rPr lang="en-US" altLang="en-US" sz="2400" b="1" dirty="0">
                <a:latin typeface="Times New Roman" panose="02020603050405020304" pitchFamily="18" charset="0"/>
              </a:rPr>
              <a:t> = 5 </a:t>
            </a:r>
            <a:r>
              <a:rPr lang="en-US" altLang="en-US" sz="2400" b="1" dirty="0"/>
              <a:t>and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y</a:t>
            </a:r>
            <a:r>
              <a:rPr lang="en-US" altLang="en-US" sz="2400" b="1" baseline="-25000" dirty="0">
                <a:latin typeface="Times New Roman" panose="02020603050405020304" pitchFamily="18" charset="0"/>
              </a:rPr>
              <a:t>1</a:t>
            </a:r>
            <a:r>
              <a:rPr lang="en-US" altLang="en-US" sz="2400" b="1" dirty="0">
                <a:latin typeface="Times New Roman" panose="02020603050405020304" pitchFamily="18" charset="0"/>
              </a:rPr>
              <a:t> = 7</a:t>
            </a: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4520029" y="3760740"/>
            <a:ext cx="430738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We need the gradient 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m</a:t>
            </a:r>
            <a:r>
              <a:rPr lang="en-US" altLang="en-US" sz="2400" b="1" dirty="0"/>
              <a:t> 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4487197" y="4385498"/>
            <a:ext cx="431229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/>
              <a:t>The gradients of tangent and radius are perpendicular so </a:t>
            </a:r>
          </a:p>
        </p:txBody>
      </p:sp>
      <p:graphicFrame>
        <p:nvGraphicFramePr>
          <p:cNvPr id="55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275296"/>
              </p:ext>
            </p:extLst>
          </p:nvPr>
        </p:nvGraphicFramePr>
        <p:xfrm>
          <a:off x="7452862" y="4856773"/>
          <a:ext cx="1401762" cy="1039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3" name="Equation" r:id="rId5" imgW="545760" imgH="380880" progId="Equation.3">
                  <p:embed/>
                </p:oleObj>
              </mc:Choice>
              <mc:Fallback>
                <p:oleObj name="Equation" r:id="rId5" imgW="545760" imgH="380880" progId="Equation.3">
                  <p:embed/>
                  <p:pic>
                    <p:nvPicPr>
                      <p:cNvPr id="55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862" y="4856773"/>
                        <a:ext cx="1401762" cy="10398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171471" y="5497344"/>
            <a:ext cx="5969668" cy="1069975"/>
            <a:chOff x="126333" y="5601812"/>
            <a:chExt cx="5969668" cy="1069975"/>
          </a:xfrm>
        </p:grpSpPr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126333" y="5818106"/>
              <a:ext cx="5969668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52425" indent="-352425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marL="342900" indent="-342900" eaLnBrk="1" hangingPunct="1">
                <a:buFont typeface="Arial" panose="020B0604020202020204" pitchFamily="34" charset="0"/>
                <a:buChar char="•"/>
              </a:pPr>
              <a:r>
                <a:rPr lang="en-US" altLang="en-US" sz="2400" b="1" dirty="0"/>
                <a:t>We can find </a:t>
              </a:r>
              <a:r>
                <a:rPr lang="en-US" altLang="en-US" sz="2600" b="1" i="1" dirty="0">
                  <a:latin typeface="Times New Roman" panose="02020603050405020304" pitchFamily="18" charset="0"/>
                </a:rPr>
                <a:t>m</a:t>
              </a:r>
              <a:r>
                <a:rPr lang="en-US" altLang="en-US" sz="2400" b="1" baseline="-25000" dirty="0">
                  <a:latin typeface="Times New Roman" panose="02020603050405020304" pitchFamily="18" charset="0"/>
                </a:rPr>
                <a:t>1</a:t>
              </a:r>
              <a:r>
                <a:rPr lang="en-US" altLang="en-US" sz="2400" b="1" dirty="0"/>
                <a:t> using </a:t>
              </a:r>
            </a:p>
          </p:txBody>
        </p:sp>
        <p:graphicFrame>
          <p:nvGraphicFramePr>
            <p:cNvPr id="60" name="Object 6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8826479"/>
                </p:ext>
              </p:extLst>
            </p:nvPr>
          </p:nvGraphicFramePr>
          <p:xfrm>
            <a:off x="3920161" y="5601812"/>
            <a:ext cx="1927225" cy="1069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534" name="Equation" r:id="rId7" imgW="723600" imgH="380880" progId="Equation.3">
                    <p:embed/>
                  </p:oleObj>
                </mc:Choice>
                <mc:Fallback>
                  <p:oleObj name="Equation" r:id="rId7" imgW="723600" imgH="380880" progId="Equation.3">
                    <p:embed/>
                    <p:pic>
                      <p:nvPicPr>
                        <p:cNvPr id="60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0161" y="5601812"/>
                          <a:ext cx="1927225" cy="10699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" name="Group 43"/>
          <p:cNvGrpSpPr>
            <a:grpSpLocks/>
          </p:cNvGrpSpPr>
          <p:nvPr/>
        </p:nvGrpSpPr>
        <p:grpSpPr bwMode="auto">
          <a:xfrm rot="9000000">
            <a:off x="3210088" y="2623540"/>
            <a:ext cx="119695" cy="115802"/>
            <a:chOff x="7162800" y="381000"/>
            <a:chExt cx="153988" cy="154782"/>
          </a:xfrm>
        </p:grpSpPr>
        <p:cxnSp>
          <p:nvCxnSpPr>
            <p:cNvPr id="46" name="Straight Connector 44"/>
            <p:cNvCxnSpPr>
              <a:cxnSpLocks noChangeShapeType="1"/>
            </p:cNvCxnSpPr>
            <p:nvPr/>
          </p:nvCxnSpPr>
          <p:spPr bwMode="auto">
            <a:xfrm>
              <a:off x="7162800" y="381000"/>
              <a:ext cx="15240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Connector 45"/>
            <p:cNvCxnSpPr>
              <a:cxnSpLocks noChangeShapeType="1"/>
            </p:cNvCxnSpPr>
            <p:nvPr/>
          </p:nvCxnSpPr>
          <p:spPr bwMode="auto">
            <a:xfrm rot="5400000">
              <a:off x="7239000" y="457994"/>
              <a:ext cx="153988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82017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/>
      <p:bldP spid="43" grpId="0"/>
      <p:bldP spid="5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343726" y="4015518"/>
            <a:ext cx="2809674" cy="557213"/>
            <a:chOff x="5343726" y="4015518"/>
            <a:chExt cx="2809674" cy="557213"/>
          </a:xfrm>
        </p:grpSpPr>
        <p:sp>
          <p:nvSpPr>
            <p:cNvPr id="5" name="Rectangle 4"/>
            <p:cNvSpPr/>
            <p:nvPr/>
          </p:nvSpPr>
          <p:spPr bwMode="auto">
            <a:xfrm>
              <a:off x="5343726" y="4015518"/>
              <a:ext cx="2809674" cy="5572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6182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0588716"/>
                </p:ext>
              </p:extLst>
            </p:nvPr>
          </p:nvGraphicFramePr>
          <p:xfrm>
            <a:off x="5529118" y="4015518"/>
            <a:ext cx="2509837" cy="557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87" name="Equation" r:id="rId3" imgW="1155600" imgH="190440" progId="Equation.3">
                    <p:embed/>
                  </p:oleObj>
                </mc:Choice>
                <mc:Fallback>
                  <p:oleObj name="Equation" r:id="rId3" imgW="1155600" imgH="190440" progId="Equation.3">
                    <p:embed/>
                    <p:pic>
                      <p:nvPicPr>
                        <p:cNvPr id="6182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29118" y="4015518"/>
                          <a:ext cx="2509837" cy="55721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5"/>
          <p:cNvGrpSpPr/>
          <p:nvPr/>
        </p:nvGrpSpPr>
        <p:grpSpPr>
          <a:xfrm>
            <a:off x="5251894" y="996925"/>
            <a:ext cx="1927225" cy="1069975"/>
            <a:chOff x="5251894" y="996925"/>
            <a:chExt cx="1927225" cy="1069975"/>
          </a:xfrm>
        </p:grpSpPr>
        <p:sp>
          <p:nvSpPr>
            <p:cNvPr id="2" name="Rectangle 1"/>
            <p:cNvSpPr/>
            <p:nvPr/>
          </p:nvSpPr>
          <p:spPr bwMode="auto">
            <a:xfrm>
              <a:off x="5251894" y="996925"/>
              <a:ext cx="1927225" cy="106997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6172" name="Object 6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9446233"/>
                </p:ext>
              </p:extLst>
            </p:nvPr>
          </p:nvGraphicFramePr>
          <p:xfrm>
            <a:off x="5251894" y="996925"/>
            <a:ext cx="1927225" cy="1069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88" name="Equation" r:id="rId5" imgW="723600" imgH="380880" progId="Equation.3">
                    <p:embed/>
                  </p:oleObj>
                </mc:Choice>
                <mc:Fallback>
                  <p:oleObj name="Equation" r:id="rId5" imgW="723600" imgH="380880" progId="Equation.3">
                    <p:embed/>
                    <p:pic>
                      <p:nvPicPr>
                        <p:cNvPr id="6172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1894" y="996925"/>
                          <a:ext cx="1927225" cy="106997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2179" name="AutoShape 83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43726" y="2997972"/>
            <a:ext cx="1440311" cy="967856"/>
            <a:chOff x="5343726" y="2997972"/>
            <a:chExt cx="1440311" cy="967856"/>
          </a:xfrm>
        </p:grpSpPr>
        <p:sp>
          <p:nvSpPr>
            <p:cNvPr id="3" name="Rectangle 2"/>
            <p:cNvSpPr/>
            <p:nvPr/>
          </p:nvSpPr>
          <p:spPr bwMode="auto">
            <a:xfrm>
              <a:off x="5343726" y="2997972"/>
              <a:ext cx="1440311" cy="9199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6175" name="Object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9198761"/>
                </p:ext>
              </p:extLst>
            </p:nvPr>
          </p:nvGraphicFramePr>
          <p:xfrm>
            <a:off x="5343726" y="2997972"/>
            <a:ext cx="1304759" cy="9678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89" name="Equation" r:id="rId7" imgW="545760" imgH="380880" progId="Equation.3">
                    <p:embed/>
                  </p:oleObj>
                </mc:Choice>
                <mc:Fallback>
                  <p:oleObj name="Equation" r:id="rId7" imgW="545760" imgH="380880" progId="Equation.3">
                    <p:embed/>
                    <p:pic>
                      <p:nvPicPr>
                        <p:cNvPr id="6175" name="Object 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3726" y="2997972"/>
                          <a:ext cx="1304759" cy="96785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444909" y="534624"/>
            <a:ext cx="7944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962025" indent="-9620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We need to reverse the order of my logic to do the calculation.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256535" y="1527658"/>
            <a:ext cx="4194174" cy="3418621"/>
            <a:chOff x="256535" y="1884904"/>
            <a:chExt cx="4194174" cy="3418621"/>
          </a:xfrm>
        </p:grpSpPr>
        <p:grpSp>
          <p:nvGrpSpPr>
            <p:cNvPr id="57" name="Group 80"/>
            <p:cNvGrpSpPr>
              <a:grpSpLocks/>
            </p:cNvGrpSpPr>
            <p:nvPr/>
          </p:nvGrpSpPr>
          <p:grpSpPr bwMode="auto">
            <a:xfrm>
              <a:off x="256535" y="1884904"/>
              <a:ext cx="4116534" cy="3418621"/>
              <a:chOff x="143" y="1648"/>
              <a:chExt cx="2545" cy="2096"/>
            </a:xfrm>
          </p:grpSpPr>
          <p:sp>
            <p:nvSpPr>
              <p:cNvPr id="65" name="Rectangle 79"/>
              <p:cNvSpPr>
                <a:spLocks noChangeArrowheads="1"/>
              </p:cNvSpPr>
              <p:nvPr/>
            </p:nvSpPr>
            <p:spPr bwMode="auto">
              <a:xfrm>
                <a:off x="143" y="1648"/>
                <a:ext cx="2545" cy="2096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algn="ctr" eaLnBrk="1" hangingPunct="1"/>
                <a:endParaRPr lang="en-US" altLang="en-US"/>
              </a:p>
            </p:txBody>
          </p:sp>
          <p:grpSp>
            <p:nvGrpSpPr>
              <p:cNvPr id="66" name="Group 75"/>
              <p:cNvGrpSpPr>
                <a:grpSpLocks/>
              </p:cNvGrpSpPr>
              <p:nvPr/>
            </p:nvGrpSpPr>
            <p:grpSpPr bwMode="auto">
              <a:xfrm>
                <a:off x="240" y="1824"/>
                <a:ext cx="1872" cy="1824"/>
                <a:chOff x="336" y="1824"/>
                <a:chExt cx="1872" cy="1824"/>
              </a:xfrm>
            </p:grpSpPr>
            <p:sp>
              <p:nvSpPr>
                <p:cNvPr id="67" name="Oval 30"/>
                <p:cNvSpPr>
                  <a:spLocks noChangeArrowheads="1"/>
                </p:cNvSpPr>
                <p:nvPr/>
              </p:nvSpPr>
              <p:spPr bwMode="auto">
                <a:xfrm>
                  <a:off x="336" y="1824"/>
                  <a:ext cx="1872" cy="1824"/>
                </a:xfrm>
                <a:prstGeom prst="ellips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algn="ctr" eaLnBrk="1" hangingPunct="1"/>
                  <a:endParaRPr lang="en-US" altLang="en-US"/>
                </a:p>
              </p:txBody>
            </p:sp>
            <p:sp>
              <p:nvSpPr>
                <p:cNvPr id="68" name="Rectangle 31"/>
                <p:cNvSpPr>
                  <a:spLocks noChangeArrowheads="1"/>
                </p:cNvSpPr>
                <p:nvPr/>
              </p:nvSpPr>
              <p:spPr bwMode="auto">
                <a:xfrm>
                  <a:off x="1205" y="2574"/>
                  <a:ext cx="288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marL="468313" indent="-468313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eaLnBrk="1" hangingPunct="1">
                    <a:buFont typeface="Wingdings" panose="05000000000000000000" pitchFamily="2" charset="2"/>
                    <a:buNone/>
                  </a:pPr>
                  <a:r>
                    <a:rPr lang="en-US" altLang="en-US" sz="2000" b="1">
                      <a:latin typeface="Arial" panose="020B0604020202020204" pitchFamily="34" charset="0"/>
                    </a:rPr>
                    <a:t>x</a:t>
                  </a:r>
                </a:p>
              </p:txBody>
            </p:sp>
          </p:grpSp>
        </p:grpSp>
        <p:sp>
          <p:nvSpPr>
            <p:cNvPr id="58" name="Rectangle 33"/>
            <p:cNvSpPr>
              <a:spLocks noChangeArrowheads="1"/>
            </p:cNvSpPr>
            <p:nvPr/>
          </p:nvSpPr>
          <p:spPr bwMode="auto">
            <a:xfrm>
              <a:off x="1112191" y="3346299"/>
              <a:ext cx="1009319" cy="469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962025" indent="-962025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>
                  <a:latin typeface="Times New Roman" panose="02020603050405020304" pitchFamily="18" charset="0"/>
                </a:rPr>
                <a:t>(2, 3)</a:t>
              </a:r>
            </a:p>
          </p:txBody>
        </p:sp>
        <p:grpSp>
          <p:nvGrpSpPr>
            <p:cNvPr id="59" name="Group 38"/>
            <p:cNvGrpSpPr>
              <a:grpSpLocks/>
            </p:cNvGrpSpPr>
            <p:nvPr/>
          </p:nvGrpSpPr>
          <p:grpSpPr bwMode="auto">
            <a:xfrm>
              <a:off x="3106568" y="2719987"/>
              <a:ext cx="1242239" cy="548023"/>
              <a:chOff x="2208" y="1872"/>
              <a:chExt cx="768" cy="336"/>
            </a:xfrm>
          </p:grpSpPr>
          <p:sp>
            <p:nvSpPr>
              <p:cNvPr id="63" name="Rectangle 34"/>
              <p:cNvSpPr>
                <a:spLocks noChangeArrowheads="1"/>
              </p:cNvSpPr>
              <p:nvPr/>
            </p:nvSpPr>
            <p:spPr bwMode="auto">
              <a:xfrm>
                <a:off x="2352" y="1920"/>
                <a:ext cx="62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962025" indent="-962025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2400" b="1" dirty="0">
                    <a:latin typeface="Times New Roman" panose="02020603050405020304" pitchFamily="18" charset="0"/>
                  </a:rPr>
                  <a:t>(5, 7)</a:t>
                </a:r>
              </a:p>
            </p:txBody>
          </p:sp>
          <p:sp>
            <p:nvSpPr>
              <p:cNvPr id="64" name="Rectangle 37"/>
              <p:cNvSpPr>
                <a:spLocks noChangeArrowheads="1"/>
              </p:cNvSpPr>
              <p:nvPr/>
            </p:nvSpPr>
            <p:spPr bwMode="auto">
              <a:xfrm>
                <a:off x="2208" y="1872"/>
                <a:ext cx="28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68313" indent="-468313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anose="030F0702030302020204" pitchFamily="66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r>
                  <a:rPr lang="en-US" altLang="en-US" sz="2000" b="1">
                    <a:latin typeface="Arial" panose="020B0604020202020204" pitchFamily="34" charset="0"/>
                  </a:rPr>
                  <a:t>x</a:t>
                </a:r>
              </a:p>
            </p:txBody>
          </p:sp>
        </p:grpSp>
        <p:sp>
          <p:nvSpPr>
            <p:cNvPr id="60" name="Line 39"/>
            <p:cNvSpPr>
              <a:spLocks noChangeShapeType="1"/>
            </p:cNvSpPr>
            <p:nvPr/>
          </p:nvSpPr>
          <p:spPr bwMode="auto">
            <a:xfrm flipH="1" flipV="1">
              <a:off x="2718368" y="1937097"/>
              <a:ext cx="1344141" cy="234867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" name="Rectangle 40"/>
            <p:cNvSpPr>
              <a:spLocks noChangeArrowheads="1"/>
            </p:cNvSpPr>
            <p:nvPr/>
          </p:nvSpPr>
          <p:spPr bwMode="auto">
            <a:xfrm>
              <a:off x="3053190" y="4207479"/>
              <a:ext cx="1397519" cy="469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r>
                <a:rPr lang="en-US" altLang="en-US" sz="2400" b="1" dirty="0">
                  <a:solidFill>
                    <a:srgbClr val="3333CC"/>
                  </a:solidFill>
                </a:rPr>
                <a:t>tangent</a:t>
              </a:r>
            </a:p>
          </p:txBody>
        </p:sp>
        <p:sp>
          <p:nvSpPr>
            <p:cNvPr id="62" name="Line 42"/>
            <p:cNvSpPr>
              <a:spLocks noChangeShapeType="1"/>
            </p:cNvSpPr>
            <p:nvPr/>
          </p:nvSpPr>
          <p:spPr bwMode="auto">
            <a:xfrm flipH="1">
              <a:off x="1966231" y="2954854"/>
              <a:ext cx="1319879" cy="70460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9" name="Group 68"/>
          <p:cNvGrpSpPr>
            <a:grpSpLocks/>
          </p:cNvGrpSpPr>
          <p:nvPr/>
        </p:nvGrpSpPr>
        <p:grpSpPr bwMode="auto">
          <a:xfrm rot="9000000">
            <a:off x="3210088" y="2628598"/>
            <a:ext cx="119695" cy="115802"/>
            <a:chOff x="7162800" y="381000"/>
            <a:chExt cx="153988" cy="154782"/>
          </a:xfrm>
        </p:grpSpPr>
        <p:cxnSp>
          <p:nvCxnSpPr>
            <p:cNvPr id="70" name="Straight Connector 44"/>
            <p:cNvCxnSpPr>
              <a:cxnSpLocks noChangeShapeType="1"/>
            </p:cNvCxnSpPr>
            <p:nvPr/>
          </p:nvCxnSpPr>
          <p:spPr bwMode="auto">
            <a:xfrm>
              <a:off x="7162800" y="381000"/>
              <a:ext cx="15240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" name="Straight Connector 45"/>
            <p:cNvCxnSpPr>
              <a:cxnSpLocks noChangeShapeType="1"/>
            </p:cNvCxnSpPr>
            <p:nvPr/>
          </p:nvCxnSpPr>
          <p:spPr bwMode="auto">
            <a:xfrm rot="5400000">
              <a:off x="7239000" y="457994"/>
              <a:ext cx="153988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2" name="Rectangle 55"/>
          <p:cNvSpPr>
            <a:spLocks noChangeArrowheads="1"/>
          </p:cNvSpPr>
          <p:nvPr/>
        </p:nvSpPr>
        <p:spPr bwMode="auto">
          <a:xfrm>
            <a:off x="1171471" y="2343984"/>
            <a:ext cx="18968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</a:rPr>
              <a:t>gradient</a:t>
            </a:r>
            <a:r>
              <a:rPr lang="en-US" altLang="en-US" sz="22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6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en-US" sz="2400" b="1" dirty="0">
                <a:solidFill>
                  <a:srgbClr val="FF0000"/>
                </a:solidFill>
              </a:rPr>
              <a:t> </a:t>
            </a: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3" name="Rectangle 56"/>
          <p:cNvSpPr>
            <a:spLocks noChangeArrowheads="1"/>
          </p:cNvSpPr>
          <p:nvPr/>
        </p:nvSpPr>
        <p:spPr bwMode="auto">
          <a:xfrm>
            <a:off x="1070136" y="1447800"/>
            <a:ext cx="17921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2425" indent="-3524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3333CC"/>
                </a:solidFill>
              </a:rPr>
              <a:t>gradient</a:t>
            </a:r>
            <a:r>
              <a:rPr lang="en-US" altLang="en-US" sz="2000" b="1" i="1" dirty="0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6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400" b="1" dirty="0">
                <a:solidFill>
                  <a:srgbClr val="3333CC"/>
                </a:solidFill>
              </a:rPr>
              <a:t> </a:t>
            </a:r>
            <a:endParaRPr lang="en-US" altLang="en-US" sz="2400" b="1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4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656053"/>
              </p:ext>
            </p:extLst>
          </p:nvPr>
        </p:nvGraphicFramePr>
        <p:xfrm>
          <a:off x="4750235" y="2050528"/>
          <a:ext cx="2033802" cy="8657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90" name="Equation" r:id="rId9" imgW="850680" imgH="342720" progId="Equation.3">
                  <p:embed/>
                </p:oleObj>
              </mc:Choice>
              <mc:Fallback>
                <p:oleObj name="Equation" r:id="rId9" imgW="850680" imgH="342720" progId="Equation.3">
                  <p:embed/>
                  <p:pic>
                    <p:nvPicPr>
                      <p:cNvPr id="74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0235" y="2050528"/>
                        <a:ext cx="2033802" cy="86572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459773"/>
              </p:ext>
            </p:extLst>
          </p:nvPr>
        </p:nvGraphicFramePr>
        <p:xfrm>
          <a:off x="7181641" y="2050322"/>
          <a:ext cx="1581359" cy="867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91" name="Equation" r:id="rId11" imgW="660240" imgH="342720" progId="Equation.3">
                  <p:embed/>
                </p:oleObj>
              </mc:Choice>
              <mc:Fallback>
                <p:oleObj name="Equation" r:id="rId11" imgW="660240" imgH="342720" progId="Equation.3">
                  <p:embed/>
                  <p:pic>
                    <p:nvPicPr>
                      <p:cNvPr id="75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1641" y="2050322"/>
                        <a:ext cx="1581359" cy="86710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659318"/>
              </p:ext>
            </p:extLst>
          </p:nvPr>
        </p:nvGraphicFramePr>
        <p:xfrm>
          <a:off x="6768599" y="2994693"/>
          <a:ext cx="1868007" cy="873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92" name="Equation" r:id="rId13" imgW="774360" imgH="342720" progId="Equation.3">
                  <p:embed/>
                </p:oleObj>
              </mc:Choice>
              <mc:Fallback>
                <p:oleObj name="Equation" r:id="rId13" imgW="774360" imgH="342720" progId="Equation.3">
                  <p:embed/>
                  <p:pic>
                    <p:nvPicPr>
                      <p:cNvPr id="76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8599" y="2994693"/>
                        <a:ext cx="1868007" cy="87355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552809"/>
              </p:ext>
            </p:extLst>
          </p:nvPr>
        </p:nvGraphicFramePr>
        <p:xfrm>
          <a:off x="4921774" y="4494545"/>
          <a:ext cx="3479800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93" name="Equation" r:id="rId15" imgW="1307880" imgH="342720" progId="Equation.3">
                  <p:embed/>
                </p:oleObj>
              </mc:Choice>
              <mc:Fallback>
                <p:oleObj name="Equation" r:id="rId15" imgW="1307880" imgH="342720" progId="Equation.3">
                  <p:embed/>
                  <p:pic>
                    <p:nvPicPr>
                      <p:cNvPr id="77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774" y="4494545"/>
                        <a:ext cx="3479800" cy="96361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Rectangle 28"/>
          <p:cNvSpPr>
            <a:spLocks noChangeArrowheads="1"/>
          </p:cNvSpPr>
          <p:nvPr/>
        </p:nvSpPr>
        <p:spPr bwMode="auto">
          <a:xfrm>
            <a:off x="457200" y="5374957"/>
            <a:ext cx="80010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62025" indent="-962025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Multiply by </a:t>
            </a:r>
            <a:r>
              <a:rPr lang="en-US" altLang="en-US" sz="2600" b="1" dirty="0">
                <a:latin typeface="Times New Roman" panose="02020603050405020304" pitchFamily="18" charset="0"/>
              </a:rPr>
              <a:t>4:   4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y</a:t>
            </a:r>
            <a:r>
              <a:rPr lang="en-US" altLang="en-US" sz="2600" b="1" dirty="0">
                <a:latin typeface="Times New Roman" panose="02020603050405020304" pitchFamily="18" charset="0"/>
              </a:rPr>
              <a:t> – 28 = – 3(</a:t>
            </a:r>
            <a:r>
              <a:rPr lang="en-US" altLang="en-US" sz="2600" b="1" i="1" dirty="0">
                <a:latin typeface="Times New Roman" panose="02020603050405020304" pitchFamily="18" charset="0"/>
              </a:rPr>
              <a:t>x</a:t>
            </a:r>
            <a:r>
              <a:rPr lang="en-US" altLang="en-US" sz="2600" b="1" dirty="0">
                <a:latin typeface="Times New Roman" panose="02020603050405020304" pitchFamily="18" charset="0"/>
              </a:rPr>
              <a:t> – 5)   </a:t>
            </a:r>
            <a:r>
              <a:rPr lang="en-US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   3</a:t>
            </a:r>
            <a:r>
              <a:rPr lang="en-US" altLang="en-US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+ 4</a:t>
            </a:r>
            <a:r>
              <a:rPr lang="en-US" altLang="en-US" sz="2600" b="1" i="1" dirty="0"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en-US" sz="2600" b="1" dirty="0">
                <a:latin typeface="Times New Roman" panose="02020603050405020304" pitchFamily="18" charset="0"/>
                <a:sym typeface="Symbol" panose="05050102010706020507" pitchFamily="18" charset="2"/>
              </a:rPr>
              <a:t> = 43 </a:t>
            </a:r>
            <a:endParaRPr lang="en-US" altLang="en-US" sz="2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14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752600" y="990600"/>
            <a:ext cx="601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584200" indent="-5842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b="1" dirty="0">
                <a:latin typeface="Comic Sans MS" panose="030F0702030302020204" pitchFamily="66" charset="0"/>
              </a:rPr>
              <a:t>Quadratic Trig Equations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762000" y="1981200"/>
            <a:ext cx="74676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2800" b="1" dirty="0">
                <a:latin typeface="Comic Sans MS" panose="030F0702030302020204" pitchFamily="66" charset="0"/>
              </a:rPr>
              <a:t>By the time students meet quadratic trig equations they have practised solving linear trig equations and have seen a proof of a Pythagorean identity.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57200" y="762000"/>
            <a:ext cx="8153400" cy="4956175"/>
            <a:chOff x="288" y="480"/>
            <a:chExt cx="5136" cy="3122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288" y="480"/>
              <a:ext cx="3120" cy="288"/>
              <a:chOff x="288" y="384"/>
              <a:chExt cx="3120" cy="288"/>
            </a:xfrm>
          </p:grpSpPr>
          <p:sp>
            <p:nvSpPr>
              <p:cNvPr id="3084" name="AutoShape 4"/>
              <p:cNvSpPr>
                <a:spLocks noChangeArrowheads="1"/>
              </p:cNvSpPr>
              <p:nvPr/>
            </p:nvSpPr>
            <p:spPr bwMode="auto">
              <a:xfrm>
                <a:off x="288" y="384"/>
                <a:ext cx="3120" cy="28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endParaRPr lang="en-US" altLang="en-US"/>
              </a:p>
            </p:txBody>
          </p:sp>
          <p:sp>
            <p:nvSpPr>
              <p:cNvPr id="3085" name="Text Box 5"/>
              <p:cNvSpPr txBox="1">
                <a:spLocks noChangeArrowheads="1"/>
              </p:cNvSpPr>
              <p:nvPr/>
            </p:nvSpPr>
            <p:spPr bwMode="auto">
              <a:xfrm>
                <a:off x="336" y="384"/>
                <a:ext cx="307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altLang="en-US" b="1">
                    <a:latin typeface="Comic Sans MS" panose="030F0702030302020204" pitchFamily="66" charset="0"/>
                  </a:rPr>
                  <a:t>Explanation of Clip-art images</a:t>
                </a:r>
              </a:p>
            </p:txBody>
          </p:sp>
        </p:grpSp>
        <p:grpSp>
          <p:nvGrpSpPr>
            <p:cNvPr id="3076" name="Group 6"/>
            <p:cNvGrpSpPr>
              <a:grpSpLocks/>
            </p:cNvGrpSpPr>
            <p:nvPr/>
          </p:nvGrpSpPr>
          <p:grpSpPr bwMode="auto">
            <a:xfrm>
              <a:off x="672" y="924"/>
              <a:ext cx="4656" cy="796"/>
              <a:chOff x="672" y="924"/>
              <a:chExt cx="4656" cy="796"/>
            </a:xfrm>
          </p:grpSpPr>
          <p:pic>
            <p:nvPicPr>
              <p:cNvPr id="3082" name="Picture 7" descr="1599742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2" y="924"/>
                <a:ext cx="720" cy="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3" name="Text Box 8"/>
              <p:cNvSpPr txBox="1">
                <a:spLocks noChangeArrowheads="1"/>
              </p:cNvSpPr>
              <p:nvPr/>
            </p:nvSpPr>
            <p:spPr bwMode="auto">
              <a:xfrm>
                <a:off x="1632" y="972"/>
                <a:ext cx="3696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altLang="en-US" b="1">
                    <a:latin typeface="Comic Sans MS" panose="030F0702030302020204" pitchFamily="66" charset="0"/>
                  </a:rPr>
                  <a:t>An important result, example or summary that students might want to note.</a:t>
                </a:r>
              </a:p>
            </p:txBody>
          </p:sp>
        </p:grpSp>
        <p:sp>
          <p:nvSpPr>
            <p:cNvPr id="3077" name="Text Box 9"/>
            <p:cNvSpPr txBox="1">
              <a:spLocks noChangeArrowheads="1"/>
            </p:cNvSpPr>
            <p:nvPr/>
          </p:nvSpPr>
          <p:spPr bwMode="auto">
            <a:xfrm>
              <a:off x="1536" y="1920"/>
              <a:ext cx="3696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>
                  <a:latin typeface="Comic Sans MS" panose="030F0702030302020204" pitchFamily="66" charset="0"/>
                </a:rPr>
                <a:t>It would be a good idea for students to check they can use their calculators correctly to get the result shown.</a:t>
              </a:r>
            </a:p>
          </p:txBody>
        </p:sp>
        <p:grpSp>
          <p:nvGrpSpPr>
            <p:cNvPr id="3078" name="Group 10"/>
            <p:cNvGrpSpPr>
              <a:grpSpLocks/>
            </p:cNvGrpSpPr>
            <p:nvPr/>
          </p:nvGrpSpPr>
          <p:grpSpPr bwMode="auto">
            <a:xfrm>
              <a:off x="720" y="3036"/>
              <a:ext cx="4704" cy="566"/>
              <a:chOff x="720" y="3036"/>
              <a:chExt cx="4704" cy="566"/>
            </a:xfrm>
          </p:grpSpPr>
          <p:pic>
            <p:nvPicPr>
              <p:cNvPr id="3080" name="Picture 11" descr="303931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" y="3036"/>
                <a:ext cx="816" cy="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1" name="Text Box 12"/>
              <p:cNvSpPr txBox="1">
                <a:spLocks noChangeArrowheads="1"/>
              </p:cNvSpPr>
              <p:nvPr/>
            </p:nvSpPr>
            <p:spPr bwMode="auto">
              <a:xfrm>
                <a:off x="1728" y="3084"/>
                <a:ext cx="3696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GB" altLang="en-US" b="1">
                    <a:latin typeface="Comic Sans MS" panose="030F0702030302020204" pitchFamily="66" charset="0"/>
                  </a:rPr>
                  <a:t>An exercise for students to do without help.</a:t>
                </a:r>
              </a:p>
            </p:txBody>
          </p:sp>
        </p:grpSp>
        <p:pic>
          <p:nvPicPr>
            <p:cNvPr id="3079" name="Picture 13" descr="408828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" y="1745"/>
              <a:ext cx="537" cy="1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228600" y="838200"/>
            <a:ext cx="86868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marL="1165225" indent="-1165225" eaLnBrk="1" hangingPunct="1">
              <a:buFont typeface="Wingdings" panose="05000000000000000000" pitchFamily="2" charset="2"/>
              <a:buNone/>
            </a:pPr>
            <a:r>
              <a:rPr lang="en-US" altLang="en-US" sz="2400" b="1" dirty="0"/>
              <a:t>e.g. 3  Solve the equation                            for the interval              .             </a:t>
            </a:r>
          </a:p>
        </p:txBody>
      </p:sp>
      <p:graphicFrame>
        <p:nvGraphicFramePr>
          <p:cNvPr id="10243" name="Object 8"/>
          <p:cNvGraphicFramePr>
            <a:graphicFrameLocks noChangeAspect="1"/>
          </p:cNvGraphicFramePr>
          <p:nvPr>
            <p:extLst/>
          </p:nvPr>
        </p:nvGraphicFramePr>
        <p:xfrm>
          <a:off x="4343400" y="738188"/>
          <a:ext cx="3491348" cy="600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1" name="Equation" r:id="rId3" imgW="1304897" imgH="190421" progId="Equation.3">
                  <p:embed/>
                </p:oleObj>
              </mc:Choice>
              <mc:Fallback>
                <p:oleObj name="Equation" r:id="rId3" imgW="1304897" imgH="190421" progId="Equation.3">
                  <p:embed/>
                  <p:pic>
                    <p:nvPicPr>
                      <p:cNvPr id="1024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738188"/>
                        <a:ext cx="3491348" cy="6000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371600" y="3054350"/>
            <a:ext cx="5014913" cy="600075"/>
            <a:chOff x="576" y="3252"/>
            <a:chExt cx="3159" cy="378"/>
          </a:xfrm>
        </p:grpSpPr>
        <p:graphicFrame>
          <p:nvGraphicFramePr>
            <p:cNvPr id="10281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1133" y="3252"/>
            <a:ext cx="846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2" name="Equation" r:id="rId5" imgW="504939" imgH="199848" progId="Equation.3">
                    <p:embed/>
                  </p:oleObj>
                </mc:Choice>
                <mc:Fallback>
                  <p:oleObj name="Equation" r:id="rId5" imgW="504939" imgH="199848" progId="Equation.3">
                    <p:embed/>
                    <p:pic>
                      <p:nvPicPr>
                        <p:cNvPr id="1028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3" y="3252"/>
                          <a:ext cx="846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2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2773" y="3298"/>
            <a:ext cx="962" cy="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3" name="Equation" r:id="rId7" imgW="580963" imgH="142910" progId="Equation.3">
                    <p:embed/>
                  </p:oleObj>
                </mc:Choice>
                <mc:Fallback>
                  <p:oleObj name="Equation" r:id="rId7" imgW="580963" imgH="142910" progId="Equation.3">
                    <p:embed/>
                    <p:pic>
                      <p:nvPicPr>
                        <p:cNvPr id="10282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3" y="3298"/>
                          <a:ext cx="962" cy="2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3" name="Object 12"/>
            <p:cNvGraphicFramePr>
              <a:graphicFrameLocks noChangeAspect="1"/>
            </p:cNvGraphicFramePr>
            <p:nvPr/>
          </p:nvGraphicFramePr>
          <p:xfrm>
            <a:off x="576" y="3349"/>
            <a:ext cx="266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4" name="Equation" r:id="rId9" imgW="142971" imgH="104826" progId="Equation.3">
                    <p:embed/>
                  </p:oleObj>
                </mc:Choice>
                <mc:Fallback>
                  <p:oleObj name="Equation" r:id="rId9" imgW="142971" imgH="104826" progId="Equation.3">
                    <p:embed/>
                    <p:pic>
                      <p:nvPicPr>
                        <p:cNvPr id="1028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" y="3349"/>
                          <a:ext cx="266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84" name="Rectangle 13"/>
            <p:cNvSpPr>
              <a:spLocks noChangeArrowheads="1"/>
            </p:cNvSpPr>
            <p:nvPr/>
          </p:nvSpPr>
          <p:spPr bwMode="auto">
            <a:xfrm>
              <a:off x="2256" y="3291"/>
              <a:ext cx="38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or</a:t>
              </a:r>
            </a:p>
          </p:txBody>
        </p:sp>
      </p:grpSp>
      <p:graphicFrame>
        <p:nvGraphicFramePr>
          <p:cNvPr id="290834" name="Object 18"/>
          <p:cNvGraphicFramePr>
            <a:graphicFrameLocks noChangeAspect="1"/>
          </p:cNvGraphicFramePr>
          <p:nvPr>
            <p:extLst/>
          </p:nvPr>
        </p:nvGraphicFramePr>
        <p:xfrm>
          <a:off x="3124200" y="2038556"/>
          <a:ext cx="22907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5" name="Equation" r:id="rId11" imgW="838160" imgH="161764" progId="Equation.3">
                  <p:embed/>
                </p:oleObj>
              </mc:Choice>
              <mc:Fallback>
                <p:oleObj name="Equation" r:id="rId11" imgW="838160" imgH="161764" progId="Equation.3">
                  <p:embed/>
                  <p:pic>
                    <p:nvPicPr>
                      <p:cNvPr id="290834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038556"/>
                        <a:ext cx="229076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0836" name="Rectangle 20"/>
          <p:cNvSpPr>
            <a:spLocks noChangeArrowheads="1"/>
          </p:cNvSpPr>
          <p:nvPr/>
        </p:nvSpPr>
        <p:spPr bwMode="auto">
          <a:xfrm>
            <a:off x="457200" y="25908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Factorising:</a:t>
            </a:r>
          </a:p>
        </p:txBody>
      </p:sp>
      <p:graphicFrame>
        <p:nvGraphicFramePr>
          <p:cNvPr id="290837" name="Object 21"/>
          <p:cNvGraphicFramePr>
            <a:graphicFrameLocks noChangeAspect="1"/>
          </p:cNvGraphicFramePr>
          <p:nvPr/>
        </p:nvGraphicFramePr>
        <p:xfrm>
          <a:off x="2860675" y="2636838"/>
          <a:ext cx="2433638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36" name="Equation" r:id="rId13" imgW="914563" imgH="142910" progId="Equation.3">
                  <p:embed/>
                </p:oleObj>
              </mc:Choice>
              <mc:Fallback>
                <p:oleObj name="Equation" r:id="rId13" imgW="914563" imgH="142910" progId="Equation.3">
                  <p:embed/>
                  <p:pic>
                    <p:nvPicPr>
                      <p:cNvPr id="290837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0675" y="2636838"/>
                        <a:ext cx="2433638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427045" y="2518633"/>
            <a:ext cx="3359864" cy="656942"/>
            <a:chOff x="5427045" y="2518633"/>
            <a:chExt cx="3359864" cy="656942"/>
          </a:xfrm>
        </p:grpSpPr>
        <p:graphicFrame>
          <p:nvGraphicFramePr>
            <p:cNvPr id="10279" name="Object 24"/>
            <p:cNvGraphicFramePr>
              <a:graphicFrameLocks noChangeAspect="1"/>
            </p:cNvGraphicFramePr>
            <p:nvPr>
              <p:extLst/>
            </p:nvPr>
          </p:nvGraphicFramePr>
          <p:xfrm>
            <a:off x="5923060" y="2518633"/>
            <a:ext cx="2863849" cy="6569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7" name="Equation" r:id="rId15" imgW="1000043" imgH="199848" progId="Equation.3">
                    <p:embed/>
                  </p:oleObj>
                </mc:Choice>
                <mc:Fallback>
                  <p:oleObj name="Equation" r:id="rId15" imgW="1000043" imgH="199848" progId="Equation.3">
                    <p:embed/>
                    <p:pic>
                      <p:nvPicPr>
                        <p:cNvPr id="10279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23060" y="2518633"/>
                          <a:ext cx="2863849" cy="6569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0" name="Object 25"/>
            <p:cNvGraphicFramePr>
              <a:graphicFrameLocks noChangeAspect="1"/>
            </p:cNvGraphicFramePr>
            <p:nvPr>
              <p:extLst/>
            </p:nvPr>
          </p:nvGraphicFramePr>
          <p:xfrm>
            <a:off x="5427045" y="2669127"/>
            <a:ext cx="381873" cy="360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8" name="Equation" r:id="rId17" imgW="142971" imgH="104826" progId="Equation.3">
                    <p:embed/>
                  </p:oleObj>
                </mc:Choice>
                <mc:Fallback>
                  <p:oleObj name="Equation" r:id="rId17" imgW="142971" imgH="104826" progId="Equation.3">
                    <p:embed/>
                    <p:pic>
                      <p:nvPicPr>
                        <p:cNvPr id="1028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7045" y="2669127"/>
                          <a:ext cx="381873" cy="360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78"/>
          <p:cNvGrpSpPr>
            <a:grpSpLocks/>
          </p:cNvGrpSpPr>
          <p:nvPr/>
        </p:nvGrpSpPr>
        <p:grpSpPr bwMode="auto">
          <a:xfrm>
            <a:off x="254000" y="3673475"/>
            <a:ext cx="4267200" cy="482600"/>
            <a:chOff x="192" y="2880"/>
            <a:chExt cx="2688" cy="304"/>
          </a:xfrm>
        </p:grpSpPr>
        <p:sp>
          <p:nvSpPr>
            <p:cNvPr id="10277" name="Rectangle 45"/>
            <p:cNvSpPr>
              <a:spLocks noChangeArrowheads="1"/>
            </p:cNvSpPr>
            <p:nvPr/>
          </p:nvSpPr>
          <p:spPr bwMode="auto">
            <a:xfrm>
              <a:off x="192" y="2880"/>
              <a:ext cx="268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The graph of           . . .</a:t>
              </a:r>
            </a:p>
          </p:txBody>
        </p:sp>
        <p:graphicFrame>
          <p:nvGraphicFramePr>
            <p:cNvPr id="10278" name="Object 47"/>
            <p:cNvGraphicFramePr>
              <a:graphicFrameLocks noChangeAspect="1"/>
            </p:cNvGraphicFramePr>
            <p:nvPr>
              <p:extLst/>
            </p:nvPr>
          </p:nvGraphicFramePr>
          <p:xfrm>
            <a:off x="1548" y="2894"/>
            <a:ext cx="834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39" name="Equation" r:id="rId19" imgW="485649" imgH="142910" progId="Equation.3">
                    <p:embed/>
                  </p:oleObj>
                </mc:Choice>
                <mc:Fallback>
                  <p:oleObj name="Equation" r:id="rId19" imgW="485649" imgH="142910" progId="Equation.3">
                    <p:embed/>
                    <p:pic>
                      <p:nvPicPr>
                        <p:cNvPr id="10278" name="Object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8" y="2894"/>
                          <a:ext cx="834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87"/>
          <p:cNvGrpSpPr>
            <a:grpSpLocks/>
          </p:cNvGrpSpPr>
          <p:nvPr/>
        </p:nvGrpSpPr>
        <p:grpSpPr bwMode="auto">
          <a:xfrm>
            <a:off x="457200" y="1682956"/>
            <a:ext cx="5181600" cy="457200"/>
            <a:chOff x="288" y="1312"/>
            <a:chExt cx="3264" cy="288"/>
          </a:xfrm>
        </p:grpSpPr>
        <p:sp>
          <p:nvSpPr>
            <p:cNvPr id="10275" name="Rectangle 16"/>
            <p:cNvSpPr>
              <a:spLocks noChangeArrowheads="1"/>
            </p:cNvSpPr>
            <p:nvPr/>
          </p:nvSpPr>
          <p:spPr bwMode="auto">
            <a:xfrm>
              <a:off x="288" y="1312"/>
              <a:ext cx="32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Solution: Let           .  Then,</a:t>
              </a:r>
            </a:p>
          </p:txBody>
        </p:sp>
        <p:graphicFrame>
          <p:nvGraphicFramePr>
            <p:cNvPr id="10276" name="Object 85"/>
            <p:cNvGraphicFramePr>
              <a:graphicFrameLocks noChangeAspect="1"/>
            </p:cNvGraphicFramePr>
            <p:nvPr/>
          </p:nvGraphicFramePr>
          <p:xfrm>
            <a:off x="1584" y="1328"/>
            <a:ext cx="937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40" name="Equation" r:id="rId21" imgW="466737" imgH="114253" progId="Equation.3">
                    <p:embed/>
                  </p:oleObj>
                </mc:Choice>
                <mc:Fallback>
                  <p:oleObj name="Equation" r:id="rId21" imgW="466737" imgH="114253" progId="Equation.3">
                    <p:embed/>
                    <p:pic>
                      <p:nvPicPr>
                        <p:cNvPr id="10276" name="Object 8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4" y="1328"/>
                          <a:ext cx="937" cy="2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13"/>
          <p:cNvGrpSpPr/>
          <p:nvPr/>
        </p:nvGrpSpPr>
        <p:grpSpPr>
          <a:xfrm>
            <a:off x="295122" y="4067381"/>
            <a:ext cx="4114800" cy="1600438"/>
            <a:chOff x="295122" y="4067381"/>
            <a:chExt cx="4114800" cy="1600438"/>
          </a:xfrm>
        </p:grpSpPr>
        <p:sp>
          <p:nvSpPr>
            <p:cNvPr id="10271" name="Rectangle 14"/>
            <p:cNvSpPr>
              <a:spLocks noChangeArrowheads="1"/>
            </p:cNvSpPr>
            <p:nvPr/>
          </p:nvSpPr>
          <p:spPr bwMode="auto">
            <a:xfrm>
              <a:off x="295122" y="4067381"/>
              <a:ext cx="4114800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shows that         always lies between </a:t>
              </a:r>
              <a:r>
                <a:rPr lang="en-US" altLang="en-US" sz="2400" b="1" dirty="0">
                  <a:latin typeface="Times New Roman" panose="02020603050405020304" pitchFamily="18" charset="0"/>
                </a:rPr>
                <a:t>-1</a:t>
              </a:r>
              <a:r>
                <a:rPr lang="en-US" altLang="en-US" sz="2400" b="1" dirty="0"/>
                <a:t> and </a:t>
              </a:r>
              <a:r>
                <a:rPr lang="en-US" altLang="en-US" sz="2600" b="1" dirty="0">
                  <a:latin typeface="Times New Roman" panose="02020603050405020304" pitchFamily="18" charset="0"/>
                </a:rPr>
                <a:t>+</a:t>
              </a:r>
              <a:r>
                <a:rPr lang="en-US" altLang="en-US" sz="2400" b="1" dirty="0">
                  <a:latin typeface="Times New Roman" panose="02020603050405020304" pitchFamily="18" charset="0"/>
                </a:rPr>
                <a:t>1</a:t>
              </a:r>
              <a:r>
                <a:rPr lang="en-US" altLang="en-US" sz="2400" b="1" dirty="0"/>
                <a:t> so,</a:t>
              </a:r>
            </a:p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            has no solutions for   .</a:t>
              </a:r>
            </a:p>
          </p:txBody>
        </p:sp>
        <p:graphicFrame>
          <p:nvGraphicFramePr>
            <p:cNvPr id="10272" name="Object 32"/>
            <p:cNvGraphicFramePr>
              <a:graphicFrameLocks noChangeAspect="1"/>
            </p:cNvGraphicFramePr>
            <p:nvPr>
              <p:extLst/>
            </p:nvPr>
          </p:nvGraphicFramePr>
          <p:xfrm>
            <a:off x="2200122" y="4118181"/>
            <a:ext cx="750888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41" name="Equation" r:id="rId23" imgW="266653" imgH="114253" progId="Equation.3">
                    <p:embed/>
                  </p:oleObj>
                </mc:Choice>
                <mc:Fallback>
                  <p:oleObj name="Equation" r:id="rId23" imgW="266653" imgH="114253" progId="Equation.3">
                    <p:embed/>
                    <p:pic>
                      <p:nvPicPr>
                        <p:cNvPr id="10272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0122" y="4118181"/>
                          <a:ext cx="750888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3" name="Object 46"/>
            <p:cNvGraphicFramePr>
              <a:graphicFrameLocks noChangeAspect="1"/>
            </p:cNvGraphicFramePr>
            <p:nvPr>
              <p:extLst/>
            </p:nvPr>
          </p:nvGraphicFramePr>
          <p:xfrm>
            <a:off x="371322" y="4896056"/>
            <a:ext cx="1531220" cy="444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42" name="Equation" r:id="rId25" imgW="580963" imgH="142910" progId="Equation.3">
                    <p:embed/>
                  </p:oleObj>
                </mc:Choice>
                <mc:Fallback>
                  <p:oleObj name="Equation" r:id="rId25" imgW="580963" imgH="142910" progId="Equation.3">
                    <p:embed/>
                    <p:pic>
                      <p:nvPicPr>
                        <p:cNvPr id="10273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322" y="4896056"/>
                          <a:ext cx="1531220" cy="4447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4" name="Object 49"/>
            <p:cNvGraphicFramePr>
              <a:graphicFrameLocks noChangeAspect="1"/>
            </p:cNvGraphicFramePr>
            <p:nvPr>
              <p:extLst/>
            </p:nvPr>
          </p:nvGraphicFramePr>
          <p:xfrm>
            <a:off x="914402" y="5264290"/>
            <a:ext cx="342203" cy="3750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43" name="Equation" r:id="rId27" imgW="126720" imgH="152280" progId="Equation.3">
                    <p:embed/>
                  </p:oleObj>
                </mc:Choice>
                <mc:Fallback>
                  <p:oleObj name="Equation" r:id="rId27" imgW="126720" imgH="152280" progId="Equation.3">
                    <p:embed/>
                    <p:pic>
                      <p:nvPicPr>
                        <p:cNvPr id="10274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2" y="5264290"/>
                          <a:ext cx="342203" cy="3750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90916" name="Picture 100" descr="notepad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62" y="1372625"/>
            <a:ext cx="96043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0917" name="AutoShape 101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0254" name="Object 7"/>
          <p:cNvGraphicFramePr>
            <a:graphicFrameLocks noChangeAspect="1"/>
          </p:cNvGraphicFramePr>
          <p:nvPr>
            <p:extLst/>
          </p:nvPr>
        </p:nvGraphicFramePr>
        <p:xfrm>
          <a:off x="3370162" y="1147763"/>
          <a:ext cx="1838325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44" name="Equation" r:id="rId30" imgW="695189" imgH="190421" progId="Equation.3">
                  <p:embed/>
                </p:oleObj>
              </mc:Choice>
              <mc:Fallback>
                <p:oleObj name="Equation" r:id="rId30" imgW="695189" imgH="190421" progId="Equation.3">
                  <p:embed/>
                  <p:pic>
                    <p:nvPicPr>
                      <p:cNvPr id="10254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0162" y="1147763"/>
                        <a:ext cx="1838325" cy="554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4452938" y="3519027"/>
            <a:ext cx="4538662" cy="2419350"/>
            <a:chOff x="4452938" y="3519027"/>
            <a:chExt cx="4538662" cy="24193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2"/>
            <a:stretch>
              <a:fillRect/>
            </a:stretch>
          </p:blipFill>
          <p:spPr>
            <a:xfrm>
              <a:off x="4452938" y="3519027"/>
              <a:ext cx="4538662" cy="2419350"/>
            </a:xfrm>
            <a:prstGeom prst="rect">
              <a:avLst/>
            </a:prstGeom>
            <a:ln w="38100">
              <a:solidFill>
                <a:srgbClr val="7030A0"/>
              </a:solidFill>
            </a:ln>
          </p:spPr>
        </p:pic>
        <p:sp>
          <p:nvSpPr>
            <p:cNvPr id="10263" name="Rectangle 64"/>
            <p:cNvSpPr>
              <a:spLocks noChangeArrowheads="1"/>
            </p:cNvSpPr>
            <p:nvPr/>
          </p:nvSpPr>
          <p:spPr bwMode="auto">
            <a:xfrm>
              <a:off x="4651361" y="3648075"/>
              <a:ext cx="173028" cy="2016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10265" name="Object 68"/>
            <p:cNvGraphicFramePr>
              <a:graphicFrameLocks noChangeAspect="1"/>
            </p:cNvGraphicFramePr>
            <p:nvPr>
              <p:extLst/>
            </p:nvPr>
          </p:nvGraphicFramePr>
          <p:xfrm>
            <a:off x="7267968" y="5332668"/>
            <a:ext cx="1227103" cy="4036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645" name="Equation" r:id="rId33" imgW="485649" imgH="142910" progId="Equation.3">
                    <p:embed/>
                  </p:oleObj>
                </mc:Choice>
                <mc:Fallback>
                  <p:oleObj name="Equation" r:id="rId33" imgW="485649" imgH="142910" progId="Equation.3">
                    <p:embed/>
                    <p:pic>
                      <p:nvPicPr>
                        <p:cNvPr id="10265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7968" y="5332668"/>
                          <a:ext cx="1227103" cy="4036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6232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35509" y="2093607"/>
            <a:ext cx="6126931" cy="2533650"/>
            <a:chOff x="1435509" y="2093607"/>
            <a:chExt cx="6126931" cy="2533650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5509" y="2093607"/>
              <a:ext cx="6126931" cy="2533650"/>
            </a:xfrm>
            <a:prstGeom prst="rect">
              <a:avLst/>
            </a:prstGeom>
            <a:ln w="38100">
              <a:solidFill>
                <a:srgbClr val="7030A0"/>
              </a:solidFill>
            </a:ln>
          </p:spPr>
        </p:pic>
        <p:graphicFrame>
          <p:nvGraphicFramePr>
            <p:cNvPr id="38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4991100" y="4121558"/>
            <a:ext cx="1295400" cy="382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0" name="Equation" r:id="rId4" imgW="495483" imgH="123680" progId="Equation.3">
                    <p:embed/>
                  </p:oleObj>
                </mc:Choice>
                <mc:Fallback>
                  <p:oleObj name="Equation" r:id="rId4" imgW="495483" imgH="123680" progId="Equation.3">
                    <p:embed/>
                    <p:pic>
                      <p:nvPicPr>
                        <p:cNvPr id="38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1100" y="4121558"/>
                          <a:ext cx="1295400" cy="382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3" name="Rectangle 57"/>
            <p:cNvSpPr>
              <a:spLocks noChangeArrowheads="1"/>
            </p:cNvSpPr>
            <p:nvPr/>
          </p:nvSpPr>
          <p:spPr bwMode="auto">
            <a:xfrm>
              <a:off x="7006920" y="3158867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aphicFrame>
          <p:nvGraphicFramePr>
            <p:cNvPr id="11294" name="Object 56"/>
            <p:cNvGraphicFramePr>
              <a:graphicFrameLocks noChangeAspect="1"/>
            </p:cNvGraphicFramePr>
            <p:nvPr>
              <p:extLst/>
            </p:nvPr>
          </p:nvGraphicFramePr>
          <p:xfrm>
            <a:off x="7107345" y="3127068"/>
            <a:ext cx="21590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1" name="Equation" r:id="rId6" imgW="85858" imgH="114253" progId="Equation.3">
                    <p:embed/>
                  </p:oleObj>
                </mc:Choice>
                <mc:Fallback>
                  <p:oleObj name="Equation" r:id="rId6" imgW="85858" imgH="114253" progId="Equation.3">
                    <p:embed/>
                    <p:pic>
                      <p:nvPicPr>
                        <p:cNvPr id="11294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07345" y="3127068"/>
                          <a:ext cx="215900" cy="228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0" name="Line 36"/>
          <p:cNvSpPr>
            <a:spLocks noChangeShapeType="1"/>
          </p:cNvSpPr>
          <p:nvPr/>
        </p:nvSpPr>
        <p:spPr bwMode="auto">
          <a:xfrm flipH="1">
            <a:off x="6338122" y="3447358"/>
            <a:ext cx="914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1286" name="Object 41"/>
          <p:cNvGraphicFramePr>
            <a:graphicFrameLocks noChangeAspect="1"/>
          </p:cNvGraphicFramePr>
          <p:nvPr/>
        </p:nvGraphicFramePr>
        <p:xfrm>
          <a:off x="4760245" y="2552854"/>
          <a:ext cx="10287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2" name="Equation" r:id="rId8" imgW="409624" imgH="142910" progId="Equation.3">
                  <p:embed/>
                </p:oleObj>
              </mc:Choice>
              <mc:Fallback>
                <p:oleObj name="Equation" r:id="rId8" imgW="409624" imgH="142910" progId="Equation.3">
                  <p:embed/>
                  <p:pic>
                    <p:nvPicPr>
                      <p:cNvPr id="11286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0245" y="2552854"/>
                        <a:ext cx="102870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7" name="Line 42"/>
          <p:cNvSpPr>
            <a:spLocks noChangeShapeType="1"/>
          </p:cNvSpPr>
          <p:nvPr/>
        </p:nvSpPr>
        <p:spPr bwMode="auto">
          <a:xfrm>
            <a:off x="1831307" y="2913217"/>
            <a:ext cx="52578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3" name="Object 32"/>
          <p:cNvGraphicFramePr>
            <a:graphicFrameLocks noChangeAspect="1"/>
          </p:cNvGraphicFramePr>
          <p:nvPr>
            <p:extLst/>
          </p:nvPr>
        </p:nvGraphicFramePr>
        <p:xfrm>
          <a:off x="6066248" y="3355668"/>
          <a:ext cx="5207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3" name="Equation" r:id="rId10" imgW="266653" imgH="171568" progId="Equation.3">
                  <p:embed/>
                </p:oleObj>
              </mc:Choice>
              <mc:Fallback>
                <p:oleObj name="Equation" r:id="rId10" imgW="266653" imgH="171568" progId="Equation.3">
                  <p:embed/>
                  <p:pic>
                    <p:nvPicPr>
                      <p:cNvPr id="43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6248" y="3355668"/>
                        <a:ext cx="520700" cy="36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Line 31"/>
          <p:cNvSpPr>
            <a:spLocks noChangeShapeType="1"/>
          </p:cNvSpPr>
          <p:nvPr/>
        </p:nvSpPr>
        <p:spPr bwMode="auto">
          <a:xfrm flipH="1" flipV="1">
            <a:off x="2719132" y="2907253"/>
            <a:ext cx="14746" cy="50531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46" name="Object 33"/>
          <p:cNvGraphicFramePr>
            <a:graphicFrameLocks noChangeAspect="1"/>
          </p:cNvGraphicFramePr>
          <p:nvPr>
            <p:extLst/>
          </p:nvPr>
        </p:nvGraphicFramePr>
        <p:xfrm>
          <a:off x="2540616" y="3317104"/>
          <a:ext cx="45720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4" name="Equation" r:id="rId12" imgW="200084" imgH="171568" progId="Equation.3">
                  <p:embed/>
                </p:oleObj>
              </mc:Choice>
              <mc:Fallback>
                <p:oleObj name="Equation" r:id="rId12" imgW="200084" imgH="171568" progId="Equation.3">
                  <p:embed/>
                  <p:pic>
                    <p:nvPicPr>
                      <p:cNvPr id="46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616" y="3317104"/>
                        <a:ext cx="457200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Line 35"/>
          <p:cNvSpPr>
            <a:spLocks noChangeShapeType="1"/>
          </p:cNvSpPr>
          <p:nvPr/>
        </p:nvSpPr>
        <p:spPr bwMode="auto">
          <a:xfrm>
            <a:off x="1875405" y="3447358"/>
            <a:ext cx="893764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51" name="Group 42"/>
          <p:cNvGrpSpPr>
            <a:grpSpLocks/>
          </p:cNvGrpSpPr>
          <p:nvPr/>
        </p:nvGrpSpPr>
        <p:grpSpPr bwMode="auto">
          <a:xfrm>
            <a:off x="1438838" y="4784725"/>
            <a:ext cx="5000625" cy="900112"/>
            <a:chOff x="288" y="3408"/>
            <a:chExt cx="3150" cy="567"/>
          </a:xfrm>
        </p:grpSpPr>
        <p:sp>
          <p:nvSpPr>
            <p:cNvPr id="52" name="Rectangle 29"/>
            <p:cNvSpPr>
              <a:spLocks noChangeArrowheads="1"/>
            </p:cNvSpPr>
            <p:nvPr/>
          </p:nvSpPr>
          <p:spPr bwMode="auto">
            <a:xfrm>
              <a:off x="288" y="3408"/>
              <a:ext cx="19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 dirty="0"/>
                <a:t>The </a:t>
              </a:r>
              <a:r>
                <a:rPr lang="en-US" altLang="en-US" sz="2400" b="1" dirty="0">
                  <a:latin typeface="Times New Roman" panose="02020603050405020304" pitchFamily="18" charset="0"/>
                </a:rPr>
                <a:t>2</a:t>
              </a:r>
              <a:r>
                <a:rPr lang="en-US" altLang="en-US" sz="2400" b="1" baseline="30000" dirty="0"/>
                <a:t>nd</a:t>
              </a:r>
              <a:r>
                <a:rPr lang="en-US" altLang="en-US" sz="2400" b="1" dirty="0"/>
                <a:t> solution is </a:t>
              </a:r>
            </a:p>
          </p:txBody>
        </p:sp>
        <p:graphicFrame>
          <p:nvGraphicFramePr>
            <p:cNvPr id="53" name="Object 30"/>
            <p:cNvGraphicFramePr>
              <a:graphicFrameLocks noChangeAspect="1"/>
            </p:cNvGraphicFramePr>
            <p:nvPr/>
          </p:nvGraphicFramePr>
          <p:xfrm>
            <a:off x="2242" y="3443"/>
            <a:ext cx="1196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5" name="Equation" r:id="rId14" imgW="723934" imgH="152337" progId="Equation.3">
                    <p:embed/>
                  </p:oleObj>
                </mc:Choice>
                <mc:Fallback>
                  <p:oleObj name="Equation" r:id="rId14" imgW="723934" imgH="152337" progId="Equation.3">
                    <p:embed/>
                    <p:pic>
                      <p:nvPicPr>
                        <p:cNvPr id="53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2" y="3443"/>
                          <a:ext cx="1196" cy="2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41"/>
            <p:cNvGraphicFramePr>
              <a:graphicFrameLocks noChangeAspect="1"/>
            </p:cNvGraphicFramePr>
            <p:nvPr/>
          </p:nvGraphicFramePr>
          <p:xfrm>
            <a:off x="2415" y="3648"/>
            <a:ext cx="628" cy="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6" name="Equation" r:id="rId16" imgW="361967" imgH="171568" progId="Equation.3">
                    <p:embed/>
                  </p:oleObj>
                </mc:Choice>
                <mc:Fallback>
                  <p:oleObj name="Equation" r:id="rId16" imgW="361967" imgH="171568" progId="Equation.3">
                    <p:embed/>
                    <p:pic>
                      <p:nvPicPr>
                        <p:cNvPr id="54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5" y="3648"/>
                          <a:ext cx="628" cy="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81000" y="9398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/>
              <a:t>Solving             for             .</a:t>
            </a:r>
          </a:p>
        </p:txBody>
      </p:sp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1651000" y="871538"/>
          <a:ext cx="139700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7" name="Equation" r:id="rId18" imgW="504939" imgH="199848" progId="Equation.3">
                  <p:embed/>
                </p:oleObj>
              </mc:Choice>
              <mc:Fallback>
                <p:oleObj name="Equation" r:id="rId18" imgW="504939" imgH="199848" progId="Equation.3">
                  <p:embed/>
                  <p:pic>
                    <p:nvPicPr>
                      <p:cNvPr id="11269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000" y="871538"/>
                        <a:ext cx="1397000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1934" name="AutoShape 94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1279" name="Object 7"/>
          <p:cNvGraphicFramePr>
            <a:graphicFrameLocks noChangeAspect="1"/>
          </p:cNvGraphicFramePr>
          <p:nvPr/>
        </p:nvGraphicFramePr>
        <p:xfrm>
          <a:off x="3768725" y="911225"/>
          <a:ext cx="1836738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8" name="Equation" r:id="rId20" imgW="695189" imgH="190421" progId="Equation.3">
                  <p:embed/>
                </p:oleObj>
              </mc:Choice>
              <mc:Fallback>
                <p:oleObj name="Equation" r:id="rId20" imgW="695189" imgH="190421" progId="Equation.3">
                  <p:embed/>
                  <p:pic>
                    <p:nvPicPr>
                      <p:cNvPr id="1127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8725" y="911225"/>
                        <a:ext cx="1836738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81000" y="1412415"/>
            <a:ext cx="4117975" cy="554037"/>
            <a:chOff x="381000" y="1412415"/>
            <a:chExt cx="4117975" cy="554037"/>
          </a:xfrm>
        </p:grpSpPr>
        <p:sp>
          <p:nvSpPr>
            <p:cNvPr id="291855" name="Rectangle 15"/>
            <p:cNvSpPr>
              <a:spLocks noChangeArrowheads="1"/>
            </p:cNvSpPr>
            <p:nvPr/>
          </p:nvSpPr>
          <p:spPr bwMode="auto">
            <a:xfrm>
              <a:off x="381000" y="1465263"/>
              <a:ext cx="30480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400" b="1"/>
                <a:t>Principal Solution:</a:t>
              </a:r>
            </a:p>
          </p:txBody>
        </p:sp>
        <p:graphicFrame>
          <p:nvGraphicFramePr>
            <p:cNvPr id="11282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3306763" y="1412415"/>
            <a:ext cx="1192212" cy="554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8649" name="Equation" r:id="rId22" imgW="437992" imgH="190421" progId="Equation.3">
                    <p:embed/>
                  </p:oleObj>
                </mc:Choice>
                <mc:Fallback>
                  <p:oleObj name="Equation" r:id="rId22" imgW="437992" imgH="190421" progId="Equation.3">
                    <p:embed/>
                    <p:pic>
                      <p:nvPicPr>
                        <p:cNvPr id="11282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6763" y="1412415"/>
                          <a:ext cx="1192212" cy="5540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8" name="Line 31"/>
          <p:cNvSpPr>
            <a:spLocks noChangeShapeType="1"/>
          </p:cNvSpPr>
          <p:nvPr/>
        </p:nvSpPr>
        <p:spPr bwMode="auto">
          <a:xfrm flipH="1" flipV="1">
            <a:off x="6322551" y="2908213"/>
            <a:ext cx="14746" cy="50531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31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11287" grpId="0" animBg="1"/>
      <p:bldP spid="45" grpId="0" animBg="1"/>
      <p:bldP spid="49" grpId="0" animBg="1"/>
      <p:bldP spid="5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1219200" y="1046162"/>
            <a:ext cx="6629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584200" indent="-5842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3200" b="1" dirty="0">
                <a:latin typeface="Comic Sans MS" panose="030F0702030302020204" pitchFamily="66" charset="0"/>
              </a:rPr>
              <a:t>Indices and Laws of</a:t>
            </a:r>
            <a:r>
              <a:rPr lang="en-US" altLang="en-US" sz="3200" dirty="0">
                <a:latin typeface="Comic Sans MS" panose="030F0702030302020204" pitchFamily="66" charset="0"/>
              </a:rPr>
              <a:t> </a:t>
            </a:r>
            <a:r>
              <a:rPr lang="en-US" altLang="en-US" sz="3200" b="1" dirty="0">
                <a:latin typeface="Comic Sans MS" panose="030F0702030302020204" pitchFamily="66" charset="0"/>
              </a:rPr>
              <a:t>Logarithms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62000" y="1863375"/>
            <a:ext cx="8001000" cy="3226368"/>
            <a:chOff x="762000" y="1863375"/>
            <a:chExt cx="8001000" cy="3226368"/>
          </a:xfrm>
        </p:grpSpPr>
        <p:sp>
          <p:nvSpPr>
            <p:cNvPr id="44036" name="Rectangle 6"/>
            <p:cNvSpPr>
              <a:spLocks noChangeArrowheads="1"/>
            </p:cNvSpPr>
            <p:nvPr/>
          </p:nvSpPr>
          <p:spPr bwMode="auto">
            <a:xfrm>
              <a:off x="762000" y="1981200"/>
              <a:ext cx="8001000" cy="3108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b="1" dirty="0">
                  <a:latin typeface="Comic Sans MS" panose="030F0702030302020204" pitchFamily="66" charset="0"/>
                </a:rPr>
                <a:t>The approach to solving the equation</a:t>
              </a:r>
            </a:p>
            <a:p>
              <a:r>
                <a:rPr lang="en-GB" altLang="en-US" b="1" dirty="0">
                  <a:latin typeface="Comic Sans MS" panose="030F0702030302020204" pitchFamily="66" charset="0"/>
                </a:rPr>
                <a:t>started with </a:t>
              </a:r>
              <a:r>
                <a:rPr lang="en-GB" altLang="en-US" sz="2600" b="1" i="1" dirty="0"/>
                <a:t>a</a:t>
              </a:r>
              <a:r>
                <a:rPr lang="en-GB" altLang="en-US" sz="2600" b="1" dirty="0"/>
                <a:t> = 10</a:t>
              </a:r>
              <a:r>
                <a:rPr lang="en-GB" altLang="en-US" sz="2600" b="1" dirty="0">
                  <a:latin typeface="Comic Sans MS" panose="030F0702030302020204" pitchFamily="66" charset="0"/>
                </a:rPr>
                <a:t> </a:t>
              </a:r>
              <a:r>
                <a:rPr lang="en-GB" altLang="en-US" b="1" dirty="0">
                  <a:latin typeface="Comic Sans MS" panose="030F0702030302020204" pitchFamily="66" charset="0"/>
                </a:rPr>
                <a:t>and </a:t>
              </a:r>
              <a:r>
                <a:rPr lang="en-GB" altLang="en-US" sz="2600" b="1" i="1" dirty="0"/>
                <a:t>b</a:t>
              </a:r>
              <a:r>
                <a:rPr lang="en-GB" altLang="en-US" b="1" dirty="0">
                  <a:latin typeface="Comic Sans MS" panose="030F0702030302020204" pitchFamily="66" charset="0"/>
                </a:rPr>
                <a:t> an integer power of </a:t>
              </a:r>
              <a:r>
                <a:rPr lang="en-GB" altLang="en-US" sz="2600" b="1" dirty="0"/>
                <a:t>10</a:t>
              </a:r>
              <a:r>
                <a:rPr lang="en-GB" altLang="en-US" b="1" dirty="0">
                  <a:latin typeface="Comic Sans MS" panose="030F0702030302020204" pitchFamily="66" charset="0"/>
                </a:rPr>
                <a:t>.  The word logarithm has been introduced and here the students are shown how to use their calculators to solve when </a:t>
              </a:r>
              <a:r>
                <a:rPr lang="en-GB" altLang="en-US" sz="2600" b="1" i="1" dirty="0"/>
                <a:t>x</a:t>
              </a:r>
              <a:r>
                <a:rPr lang="en-GB" altLang="en-US" b="1" dirty="0">
                  <a:latin typeface="Comic Sans MS" panose="030F0702030302020204" pitchFamily="66" charset="0"/>
                </a:rPr>
                <a:t> is not an integer.</a:t>
              </a:r>
            </a:p>
            <a:p>
              <a:endParaRPr lang="en-GB" altLang="en-US" b="1" dirty="0">
                <a:latin typeface="Comic Sans MS" panose="030F0702030302020204" pitchFamily="66" charset="0"/>
              </a:endParaRPr>
            </a:p>
            <a:p>
              <a:r>
                <a:rPr lang="en-GB" altLang="en-US" b="1" dirty="0">
                  <a:latin typeface="Comic Sans MS" panose="030F0702030302020204" pitchFamily="66" charset="0"/>
                </a:rPr>
                <a:t>The calculator icon indicates that students should do the calculation.</a:t>
              </a:r>
            </a:p>
          </p:txBody>
        </p:sp>
        <p:graphicFrame>
          <p:nvGraphicFramePr>
            <p:cNvPr id="44037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0704065"/>
                </p:ext>
              </p:extLst>
            </p:nvPr>
          </p:nvGraphicFramePr>
          <p:xfrm>
            <a:off x="6428013" y="1863375"/>
            <a:ext cx="1115787" cy="5666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065" name="Equation" r:id="rId4" imgW="419080" imgH="209652" progId="Equation.3">
                    <p:embed/>
                  </p:oleObj>
                </mc:Choice>
                <mc:Fallback>
                  <p:oleObj name="Equation" r:id="rId4" imgW="419080" imgH="209652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8013" y="1863375"/>
                          <a:ext cx="1115787" cy="5666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4"/>
          <p:cNvGrpSpPr>
            <a:grpSpLocks/>
          </p:cNvGrpSpPr>
          <p:nvPr/>
        </p:nvGrpSpPr>
        <p:grpSpPr bwMode="auto">
          <a:xfrm>
            <a:off x="609600" y="914400"/>
            <a:ext cx="4495800" cy="466725"/>
            <a:chOff x="288" y="576"/>
            <a:chExt cx="2832" cy="294"/>
          </a:xfrm>
        </p:grpSpPr>
        <p:sp>
          <p:nvSpPr>
            <p:cNvPr id="46114" name="Rectangle 5"/>
            <p:cNvSpPr>
              <a:spLocks noChangeArrowheads="1"/>
            </p:cNvSpPr>
            <p:nvPr/>
          </p:nvSpPr>
          <p:spPr bwMode="auto">
            <a:xfrm>
              <a:off x="288" y="576"/>
              <a:ext cx="2832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6115" name="Rectangle 6"/>
            <p:cNvSpPr>
              <a:spLocks noChangeArrowheads="1"/>
            </p:cNvSpPr>
            <p:nvPr/>
          </p:nvSpPr>
          <p:spPr bwMode="auto">
            <a:xfrm>
              <a:off x="288" y="576"/>
              <a:ext cx="2832" cy="2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solidFill>
                    <a:srgbClr val="FF0000"/>
                  </a:solidFill>
                  <a:latin typeface="Comic Sans MS" panose="030F0702030302020204" pitchFamily="66" charset="0"/>
                </a:rPr>
                <a:t>A logarithm is just an index.</a:t>
              </a:r>
            </a:p>
          </p:txBody>
        </p:sp>
      </p:grp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685800" y="1447800"/>
            <a:ext cx="8229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3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b="1">
                <a:latin typeface="Comic Sans MS" panose="030F0702030302020204" pitchFamily="66" charset="0"/>
              </a:rPr>
              <a:t>To solve an equation where the index is unknown, we can use logarithms.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85800" y="2286000"/>
            <a:ext cx="8001000" cy="930275"/>
            <a:chOff x="336" y="1584"/>
            <a:chExt cx="5040" cy="586"/>
          </a:xfrm>
        </p:grpSpPr>
        <p:sp>
          <p:nvSpPr>
            <p:cNvPr id="46112" name="Rectangle 9"/>
            <p:cNvSpPr>
              <a:spLocks noChangeArrowheads="1"/>
            </p:cNvSpPr>
            <p:nvPr/>
          </p:nvSpPr>
          <p:spPr bwMode="auto">
            <a:xfrm>
              <a:off x="336" y="1632"/>
              <a:ext cx="5040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808038" indent="-808038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 dirty="0">
                  <a:latin typeface="Comic Sans MS" panose="030F0702030302020204" pitchFamily="66" charset="0"/>
                </a:rPr>
                <a:t>e.g.  Solve the equation            giving the answer correct to </a:t>
              </a:r>
              <a:r>
                <a:rPr lang="en-US" altLang="en-US" sz="2600" b="1" dirty="0"/>
                <a:t>3</a:t>
              </a:r>
              <a:r>
                <a:rPr lang="en-US" altLang="en-US" b="1" dirty="0">
                  <a:latin typeface="Comic Sans MS" panose="030F0702030302020204" pitchFamily="66" charset="0"/>
                </a:rPr>
                <a:t> significant figures.</a:t>
              </a:r>
            </a:p>
          </p:txBody>
        </p:sp>
        <p:graphicFrame>
          <p:nvGraphicFramePr>
            <p:cNvPr id="46113" name="Object 10"/>
            <p:cNvGraphicFramePr>
              <a:graphicFrameLocks noChangeAspect="1"/>
            </p:cNvGraphicFramePr>
            <p:nvPr/>
          </p:nvGraphicFramePr>
          <p:xfrm>
            <a:off x="2736" y="1584"/>
            <a:ext cx="807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54" name="Equation" r:id="rId3" imgW="485649" imgH="219079" progId="Equation.3">
                    <p:embed/>
                  </p:oleObj>
                </mc:Choice>
                <mc:Fallback>
                  <p:oleObj name="Equation" r:id="rId3" imgW="485649" imgH="219079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1584"/>
                          <a:ext cx="807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295400" y="3200400"/>
            <a:ext cx="6629400" cy="488950"/>
            <a:chOff x="720" y="2016"/>
            <a:chExt cx="4176" cy="308"/>
          </a:xfrm>
        </p:grpSpPr>
        <p:sp>
          <p:nvSpPr>
            <p:cNvPr id="46110" name="Rectangle 12"/>
            <p:cNvSpPr>
              <a:spLocks noChangeArrowheads="1"/>
            </p:cNvSpPr>
            <p:nvPr/>
          </p:nvSpPr>
          <p:spPr bwMode="auto">
            <a:xfrm>
              <a:off x="720" y="2016"/>
              <a:ext cx="4176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en-US" altLang="en-US" sz="1800">
                <a:latin typeface="Comic Sans MS" panose="030F0702030302020204" pitchFamily="66" charset="0"/>
              </a:endParaRPr>
            </a:p>
          </p:txBody>
        </p:sp>
        <p:sp>
          <p:nvSpPr>
            <p:cNvPr id="46111" name="Rectangle 13"/>
            <p:cNvSpPr>
              <a:spLocks noChangeArrowheads="1"/>
            </p:cNvSpPr>
            <p:nvPr/>
          </p:nvSpPr>
          <p:spPr bwMode="auto">
            <a:xfrm>
              <a:off x="816" y="2016"/>
              <a:ext cx="408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sz="2600" b="1" i="1">
                  <a:solidFill>
                    <a:srgbClr val="FF0000"/>
                  </a:solidFill>
                </a:rPr>
                <a:t>x</a:t>
              </a:r>
              <a:r>
                <a:rPr lang="en-US" altLang="en-US" b="1">
                  <a:solidFill>
                    <a:srgbClr val="FF0000"/>
                  </a:solidFill>
                  <a:latin typeface="Comic Sans MS" panose="030F0702030302020204" pitchFamily="66" charset="0"/>
                </a:rPr>
                <a:t> is the logarithm of </a:t>
              </a:r>
              <a:r>
                <a:rPr lang="en-US" altLang="en-US" sz="2600" b="1">
                  <a:solidFill>
                    <a:srgbClr val="FF0000"/>
                  </a:solidFill>
                </a:rPr>
                <a:t>4</a:t>
              </a:r>
              <a:r>
                <a:rPr lang="en-US" altLang="en-US" b="1">
                  <a:solidFill>
                    <a:srgbClr val="FF0000"/>
                  </a:solidFill>
                  <a:latin typeface="Comic Sans MS" panose="030F0702030302020204" pitchFamily="66" charset="0"/>
                </a:rPr>
                <a:t> with a base of </a:t>
              </a:r>
              <a:r>
                <a:rPr lang="en-US" altLang="en-US" sz="2600" b="1">
                  <a:solidFill>
                    <a:srgbClr val="FF0000"/>
                  </a:solidFill>
                </a:rPr>
                <a:t>10</a:t>
              </a:r>
              <a:endParaRPr lang="en-US" altLang="en-US" b="1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762000" y="3659188"/>
            <a:ext cx="5186363" cy="600075"/>
            <a:chOff x="384" y="2305"/>
            <a:chExt cx="3267" cy="378"/>
          </a:xfrm>
        </p:grpSpPr>
        <p:graphicFrame>
          <p:nvGraphicFramePr>
            <p:cNvPr id="46108" name="Object 15"/>
            <p:cNvGraphicFramePr>
              <a:graphicFrameLocks noChangeAspect="1"/>
            </p:cNvGraphicFramePr>
            <p:nvPr/>
          </p:nvGraphicFramePr>
          <p:xfrm>
            <a:off x="1440" y="2305"/>
            <a:ext cx="2211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55" name="Equation" r:id="rId5" imgW="1352554" imgH="219079" progId="Equation.3">
                    <p:embed/>
                  </p:oleObj>
                </mc:Choice>
                <mc:Fallback>
                  <p:oleObj name="Equation" r:id="rId5" imgW="1352554" imgH="219079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0" y="2305"/>
                          <a:ext cx="2211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109" name="Rectangle 16"/>
            <p:cNvSpPr>
              <a:spLocks noChangeArrowheads="1"/>
            </p:cNvSpPr>
            <p:nvPr/>
          </p:nvSpPr>
          <p:spPr bwMode="auto">
            <a:xfrm>
              <a:off x="384" y="2352"/>
              <a:ext cx="10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We write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685800" y="4876800"/>
            <a:ext cx="6096000" cy="1447800"/>
            <a:chOff x="336" y="3216"/>
            <a:chExt cx="3840" cy="912"/>
          </a:xfrm>
        </p:grpSpPr>
        <p:sp>
          <p:nvSpPr>
            <p:cNvPr id="46103" name="Rectangle 18"/>
            <p:cNvSpPr>
              <a:spLocks noChangeArrowheads="1"/>
            </p:cNvSpPr>
            <p:nvPr/>
          </p:nvSpPr>
          <p:spPr bwMode="auto">
            <a:xfrm>
              <a:off x="336" y="3216"/>
              <a:ext cx="3840" cy="91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6104" name="Rectangle 19"/>
            <p:cNvSpPr>
              <a:spLocks noChangeArrowheads="1"/>
            </p:cNvSpPr>
            <p:nvPr/>
          </p:nvSpPr>
          <p:spPr bwMode="auto">
            <a:xfrm>
              <a:off x="384" y="3216"/>
              <a:ext cx="144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solidFill>
                    <a:srgbClr val="FF0000"/>
                  </a:solidFill>
                  <a:latin typeface="Comic Sans MS" panose="030F0702030302020204" pitchFamily="66" charset="0"/>
                </a:rPr>
                <a:t>In general if</a:t>
              </a:r>
              <a:r>
                <a:rPr lang="en-US" altLang="en-US" b="1">
                  <a:latin typeface="Comic Sans MS" panose="030F0702030302020204" pitchFamily="66" charset="0"/>
                </a:rPr>
                <a:t> </a:t>
              </a:r>
            </a:p>
          </p:txBody>
        </p:sp>
        <p:graphicFrame>
          <p:nvGraphicFramePr>
            <p:cNvPr id="46105" name="Object 20"/>
            <p:cNvGraphicFramePr>
              <a:graphicFrameLocks noChangeAspect="1"/>
            </p:cNvGraphicFramePr>
            <p:nvPr/>
          </p:nvGraphicFramePr>
          <p:xfrm>
            <a:off x="960" y="3456"/>
            <a:ext cx="807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56" name="Equation" r:id="rId7" imgW="485649" imgH="219079" progId="Equation.3">
                    <p:embed/>
                  </p:oleObj>
                </mc:Choice>
                <mc:Fallback>
                  <p:oleObj name="Equation" r:id="rId7" imgW="485649" imgH="219079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3456"/>
                          <a:ext cx="807" cy="378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106" name="Rectangle 21"/>
            <p:cNvSpPr>
              <a:spLocks noChangeArrowheads="1"/>
            </p:cNvSpPr>
            <p:nvPr/>
          </p:nvSpPr>
          <p:spPr bwMode="auto">
            <a:xfrm>
              <a:off x="1824" y="3504"/>
              <a:ext cx="67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solidFill>
                    <a:srgbClr val="FF0000"/>
                  </a:solidFill>
                  <a:latin typeface="Comic Sans MS" panose="030F0702030302020204" pitchFamily="66" charset="0"/>
                </a:rPr>
                <a:t>then</a:t>
              </a:r>
              <a:r>
                <a:rPr lang="en-US" altLang="en-US" b="1">
                  <a:latin typeface="Comic Sans MS" panose="030F0702030302020204" pitchFamily="66" charset="0"/>
                </a:rPr>
                <a:t> </a:t>
              </a:r>
            </a:p>
          </p:txBody>
        </p:sp>
        <p:graphicFrame>
          <p:nvGraphicFramePr>
            <p:cNvPr id="46107" name="Object 22"/>
            <p:cNvGraphicFramePr>
              <a:graphicFrameLocks noChangeAspect="1"/>
            </p:cNvGraphicFramePr>
            <p:nvPr/>
          </p:nvGraphicFramePr>
          <p:xfrm>
            <a:off x="2448" y="3499"/>
            <a:ext cx="992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57" name="Equation" r:id="rId9" imgW="600253" imgH="180995" progId="Equation.3">
                    <p:embed/>
                  </p:oleObj>
                </mc:Choice>
                <mc:Fallback>
                  <p:oleObj name="Equation" r:id="rId9" imgW="600253" imgH="180995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8" y="3499"/>
                          <a:ext cx="992" cy="315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3200400" y="5715000"/>
            <a:ext cx="1371600" cy="609600"/>
            <a:chOff x="2496" y="3744"/>
            <a:chExt cx="864" cy="384"/>
          </a:xfrm>
        </p:grpSpPr>
        <p:sp>
          <p:nvSpPr>
            <p:cNvPr id="46101" name="Rectangle 24"/>
            <p:cNvSpPr>
              <a:spLocks noChangeArrowheads="1"/>
            </p:cNvSpPr>
            <p:nvPr/>
          </p:nvSpPr>
          <p:spPr bwMode="auto">
            <a:xfrm>
              <a:off x="2496" y="384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Symbol" panose="05050102010706020507" pitchFamily="18" charset="2"/>
                </a:rPr>
                <a:t>=</a:t>
              </a:r>
              <a:r>
                <a:rPr lang="en-US" altLang="en-US" b="1">
                  <a:latin typeface="Comic Sans MS" panose="030F0702030302020204" pitchFamily="66" charset="0"/>
                </a:rPr>
                <a:t> log</a:t>
              </a:r>
            </a:p>
          </p:txBody>
        </p:sp>
        <p:sp>
          <p:nvSpPr>
            <p:cNvPr id="46102" name="Line 25"/>
            <p:cNvSpPr>
              <a:spLocks noChangeShapeType="1"/>
            </p:cNvSpPr>
            <p:nvPr/>
          </p:nvSpPr>
          <p:spPr bwMode="auto">
            <a:xfrm flipV="1">
              <a:off x="3072" y="3744"/>
              <a:ext cx="288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2286000" y="5562600"/>
            <a:ext cx="1752600" cy="762000"/>
            <a:chOff x="1872" y="3648"/>
            <a:chExt cx="1104" cy="480"/>
          </a:xfrm>
        </p:grpSpPr>
        <p:sp>
          <p:nvSpPr>
            <p:cNvPr id="46098" name="Rectangle 27"/>
            <p:cNvSpPr>
              <a:spLocks noChangeArrowheads="1"/>
            </p:cNvSpPr>
            <p:nvPr/>
          </p:nvSpPr>
          <p:spPr bwMode="auto">
            <a:xfrm>
              <a:off x="1872" y="3840"/>
              <a:ext cx="6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index</a:t>
              </a:r>
            </a:p>
          </p:txBody>
        </p:sp>
        <p:sp>
          <p:nvSpPr>
            <p:cNvPr id="46099" name="Line 28"/>
            <p:cNvSpPr>
              <a:spLocks noChangeShapeType="1"/>
            </p:cNvSpPr>
            <p:nvPr/>
          </p:nvSpPr>
          <p:spPr bwMode="auto">
            <a:xfrm flipH="1" flipV="1">
              <a:off x="1872" y="3648"/>
              <a:ext cx="144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100" name="Line 29"/>
            <p:cNvSpPr>
              <a:spLocks noChangeShapeType="1"/>
            </p:cNvSpPr>
            <p:nvPr/>
          </p:nvSpPr>
          <p:spPr bwMode="auto">
            <a:xfrm flipV="1">
              <a:off x="2208" y="3696"/>
              <a:ext cx="768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4648200" y="4211638"/>
            <a:ext cx="2971800" cy="522287"/>
            <a:chOff x="2832" y="2557"/>
            <a:chExt cx="1872" cy="329"/>
          </a:xfrm>
        </p:grpSpPr>
        <p:sp>
          <p:nvSpPr>
            <p:cNvPr id="46096" name="Rectangle 31"/>
            <p:cNvSpPr>
              <a:spLocks noChangeArrowheads="1"/>
            </p:cNvSpPr>
            <p:nvPr/>
          </p:nvSpPr>
          <p:spPr bwMode="auto">
            <a:xfrm>
              <a:off x="3696" y="2557"/>
              <a:ext cx="1008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68313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( </a:t>
              </a:r>
              <a:r>
                <a:rPr lang="en-US" altLang="en-US" sz="2600" b="1"/>
                <a:t>3</a:t>
              </a:r>
              <a:r>
                <a:rPr lang="en-US" altLang="en-US" b="1">
                  <a:latin typeface="Comic Sans MS" panose="030F0702030302020204" pitchFamily="66" charset="0"/>
                </a:rPr>
                <a:t> s.f. )</a:t>
              </a:r>
            </a:p>
          </p:txBody>
        </p:sp>
        <p:graphicFrame>
          <p:nvGraphicFramePr>
            <p:cNvPr id="46097" name="Object 32"/>
            <p:cNvGraphicFramePr>
              <a:graphicFrameLocks noChangeAspect="1"/>
            </p:cNvGraphicFramePr>
            <p:nvPr/>
          </p:nvGraphicFramePr>
          <p:xfrm>
            <a:off x="2832" y="2592"/>
            <a:ext cx="766" cy="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258" name="Equation" r:id="rId11" imgW="457281" imgH="171568" progId="Equation.3">
                    <p:embed/>
                  </p:oleObj>
                </mc:Choice>
                <mc:Fallback>
                  <p:oleObj name="Equation" r:id="rId11" imgW="457281" imgH="171568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2" y="2592"/>
                          <a:ext cx="766" cy="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99713" name="Picture 33" descr="1599742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791200"/>
            <a:ext cx="990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9714" name="Object 34"/>
          <p:cNvGraphicFramePr>
            <a:graphicFrameLocks noChangeAspect="1"/>
          </p:cNvGraphicFramePr>
          <p:nvPr/>
        </p:nvGraphicFramePr>
        <p:xfrm>
          <a:off x="8153400" y="3581400"/>
          <a:ext cx="7874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59" name="Photo Editor Photo" r:id="rId14" imgW="3371429" imgH="6857143" progId="MSPhotoEd.3">
                  <p:embed/>
                </p:oleObj>
              </mc:Choice>
              <mc:Fallback>
                <p:oleObj name="Photo Editor Photo" r:id="rId14" imgW="3371429" imgH="6857143" progId="MSPhotoEd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3581400"/>
                        <a:ext cx="787400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093" name="Group 35"/>
          <p:cNvGrpSpPr>
            <a:grpSpLocks/>
          </p:cNvGrpSpPr>
          <p:nvPr/>
        </p:nvGrpSpPr>
        <p:grpSpPr bwMode="auto">
          <a:xfrm>
            <a:off x="1828800" y="80963"/>
            <a:ext cx="5410200" cy="609600"/>
            <a:chOff x="1776" y="192"/>
            <a:chExt cx="2112" cy="384"/>
          </a:xfrm>
        </p:grpSpPr>
        <p:sp>
          <p:nvSpPr>
            <p:cNvPr id="46094" name="AutoShape 36"/>
            <p:cNvSpPr>
              <a:spLocks noChangeArrowheads="1"/>
            </p:cNvSpPr>
            <p:nvPr/>
          </p:nvSpPr>
          <p:spPr bwMode="auto">
            <a:xfrm>
              <a:off x="1872" y="192"/>
              <a:ext cx="1968" cy="384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46095" name="Rectangle 37"/>
            <p:cNvSpPr>
              <a:spLocks noChangeArrowheads="1"/>
            </p:cNvSpPr>
            <p:nvPr/>
          </p:nvSpPr>
          <p:spPr bwMode="auto">
            <a:xfrm>
              <a:off x="1776" y="240"/>
              <a:ext cx="21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9450" algn="l"/>
                  <a:tab pos="1800225" algn="l"/>
                  <a:tab pos="2520950" algn="l"/>
                </a:tabLs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buFont typeface="Wingdings" panose="05000000000000000000" pitchFamily="2" charset="2"/>
                <a:buNone/>
              </a:pPr>
              <a:r>
                <a:rPr lang="en-US" altLang="en-US" b="1">
                  <a:latin typeface="Comic Sans MS" panose="030F0702030302020204" pitchFamily="66" charset="0"/>
                </a:rPr>
                <a:t>Indices and Laws of</a:t>
              </a:r>
              <a:r>
                <a:rPr lang="en-US" altLang="en-US" sz="1800">
                  <a:latin typeface="Comic Sans MS" panose="030F0702030302020204" pitchFamily="66" charset="0"/>
                </a:rPr>
                <a:t> </a:t>
              </a:r>
              <a:r>
                <a:rPr lang="en-US" altLang="en-US" b="1">
                  <a:latin typeface="Comic Sans MS" panose="030F0702030302020204" pitchFamily="66" charset="0"/>
                </a:rPr>
                <a:t>Logarithms</a:t>
              </a:r>
            </a:p>
          </p:txBody>
        </p:sp>
      </p:grpSp>
      <p:sp>
        <p:nvSpPr>
          <p:cNvPr id="36" name="AutoShape 101"/>
          <p:cNvSpPr>
            <a:spLocks noChangeArrowheads="1"/>
          </p:cNvSpPr>
          <p:nvPr/>
        </p:nvSpPr>
        <p:spPr bwMode="auto">
          <a:xfrm flipV="1">
            <a:off x="8763000" y="152400"/>
            <a:ext cx="2286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533400" y="358775"/>
            <a:ext cx="8242300" cy="594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78000" indent="-1778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Full version available from: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Chartwell-Yorke Ltd.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114 High Street,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Belmont Village,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Bolton,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Lancashire,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BL7 8AL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England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	tel (+44) (0)1204 811001, </a:t>
            </a:r>
          </a:p>
          <a:p>
            <a:pPr marL="1778000" marR="0" lvl="0" indent="-177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	fax (+44) (0)1204 811008 </a:t>
            </a: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3"/>
              </a:rPr>
              <a:t>info@chartwellyorke.com</a:t>
            </a:r>
            <a:endParaRPr kumimoji="0" lang="en-GB" altLang="en-US" sz="2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hlinkClick r:id="rId4"/>
              </a:rPr>
              <a:t>www.chartwellyorke.com</a:t>
            </a:r>
            <a:endParaRPr kumimoji="0" lang="en-GB" altLang="en-US" sz="2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1778000" marR="0" lvl="0" indent="-17780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8801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29" name="Rectangle 93"/>
          <p:cNvSpPr>
            <a:spLocks noChangeArrowheads="1"/>
          </p:cNvSpPr>
          <p:nvPr/>
        </p:nvSpPr>
        <p:spPr bwMode="auto">
          <a:xfrm>
            <a:off x="2458343" y="4156425"/>
            <a:ext cx="3962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685800" indent="-6858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200" b="1" dirty="0">
                <a:latin typeface="Comic Sans MS" panose="030F0702030302020204" pitchFamily="66" charset="0"/>
              </a:rPr>
              <a:t>Quadratic Trig Equations</a:t>
            </a:r>
          </a:p>
        </p:txBody>
      </p:sp>
      <p:sp>
        <p:nvSpPr>
          <p:cNvPr id="193596" name="Text Box 60"/>
          <p:cNvSpPr txBox="1">
            <a:spLocks noChangeArrowheads="1"/>
          </p:cNvSpPr>
          <p:nvPr/>
        </p:nvSpPr>
        <p:spPr bwMode="auto">
          <a:xfrm>
            <a:off x="2057400" y="2677896"/>
            <a:ext cx="4891994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altLang="en-US" sz="2200" b="1" dirty="0">
                <a:latin typeface="Comic Sans MS" panose="030F0702030302020204" pitchFamily="66" charset="0"/>
              </a:rPr>
              <a:t>Linear and Quadratic Inequalities</a:t>
            </a:r>
          </a:p>
        </p:txBody>
      </p:sp>
      <p:sp>
        <p:nvSpPr>
          <p:cNvPr id="193590" name="Text Box 54"/>
          <p:cNvSpPr txBox="1">
            <a:spLocks noChangeArrowheads="1"/>
          </p:cNvSpPr>
          <p:nvPr/>
        </p:nvSpPr>
        <p:spPr bwMode="auto">
          <a:xfrm>
            <a:off x="1538400" y="2142950"/>
            <a:ext cx="586740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sz="2200" b="1" dirty="0">
                <a:latin typeface="Comic Sans MS" panose="030F0702030302020204" pitchFamily="66" charset="0"/>
              </a:rPr>
              <a:t>Simultaneous Equations and Intersections</a:t>
            </a:r>
          </a:p>
        </p:txBody>
      </p:sp>
      <p:sp>
        <p:nvSpPr>
          <p:cNvPr id="193587" name="Text Box 51"/>
          <p:cNvSpPr txBox="1">
            <a:spLocks noChangeArrowheads="1"/>
          </p:cNvSpPr>
          <p:nvPr/>
        </p:nvSpPr>
        <p:spPr bwMode="auto">
          <a:xfrm>
            <a:off x="2276475" y="1623431"/>
            <a:ext cx="4391251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altLang="en-US" sz="2200" b="1" dirty="0">
                <a:latin typeface="Comic Sans MS" panose="030F0702030302020204" pitchFamily="66" charset="0"/>
              </a:rPr>
              <a:t>Roots, Surds and Discriminant</a:t>
            </a:r>
          </a:p>
        </p:txBody>
      </p:sp>
      <p:sp>
        <p:nvSpPr>
          <p:cNvPr id="4109" name="Text Box 47"/>
          <p:cNvSpPr txBox="1">
            <a:spLocks noChangeArrowheads="1"/>
          </p:cNvSpPr>
          <p:nvPr/>
        </p:nvSpPr>
        <p:spPr bwMode="auto">
          <a:xfrm>
            <a:off x="381000" y="185759"/>
            <a:ext cx="8382000" cy="1138773"/>
          </a:xfrm>
          <a:prstGeom prst="rect">
            <a:avLst/>
          </a:prstGeom>
          <a:solidFill>
            <a:schemeClr val="accent1"/>
          </a:solidFill>
          <a:ln cap="sq">
            <a:solidFill>
              <a:schemeClr val="tx1"/>
            </a:solidFill>
            <a:round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altLang="en-US" sz="2200" b="1" dirty="0">
                <a:latin typeface="Comic Sans MS" panose="030F0702030302020204" pitchFamily="66" charset="0"/>
              </a:rPr>
              <a:t>The slides that follow are samples from </a:t>
            </a:r>
            <a:r>
              <a:rPr lang="en-GB" altLang="en-US" b="1" dirty="0">
                <a:cs typeface="Times New Roman" panose="02020603050405020304" pitchFamily="18" charset="0"/>
              </a:rPr>
              <a:t>7</a:t>
            </a:r>
            <a:r>
              <a:rPr lang="en-GB" altLang="en-US" sz="2200" b="1" dirty="0">
                <a:latin typeface="Comic Sans MS" panose="030F0702030302020204" pitchFamily="66" charset="0"/>
              </a:rPr>
              <a:t> of the </a:t>
            </a:r>
            <a:r>
              <a:rPr lang="en-GB" altLang="en-US" b="1" dirty="0">
                <a:cs typeface="Times New Roman" panose="02020603050405020304" pitchFamily="18" charset="0"/>
              </a:rPr>
              <a:t>46</a:t>
            </a:r>
            <a:r>
              <a:rPr lang="en-GB" altLang="en-US" sz="2200" b="1" dirty="0">
                <a:latin typeface="Comic Sans MS" panose="030F0702030302020204" pitchFamily="66" charset="0"/>
              </a:rPr>
              <a:t> presentations that make up the work for Year 1/AS Pure Maths. </a:t>
            </a:r>
          </a:p>
        </p:txBody>
      </p:sp>
      <p:sp>
        <p:nvSpPr>
          <p:cNvPr id="193614" name="Rectangle 78"/>
          <p:cNvSpPr>
            <a:spLocks noChangeArrowheads="1"/>
          </p:cNvSpPr>
          <p:nvPr/>
        </p:nvSpPr>
        <p:spPr bwMode="auto">
          <a:xfrm>
            <a:off x="3197269" y="3649338"/>
            <a:ext cx="23495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200" b="1" dirty="0">
                <a:latin typeface="Comic Sans MS" panose="030F0702030302020204" pitchFamily="66" charset="0"/>
              </a:rPr>
              <a:t>Circle Problems</a:t>
            </a:r>
          </a:p>
        </p:txBody>
      </p:sp>
      <p:sp>
        <p:nvSpPr>
          <p:cNvPr id="193632" name="Rectangle 96"/>
          <p:cNvSpPr>
            <a:spLocks noChangeArrowheads="1"/>
          </p:cNvSpPr>
          <p:nvPr/>
        </p:nvSpPr>
        <p:spPr bwMode="auto">
          <a:xfrm>
            <a:off x="2246978" y="4674513"/>
            <a:ext cx="48768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584200" indent="-5842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9450" algn="l"/>
                <a:tab pos="1800225" algn="l"/>
                <a:tab pos="25209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200" b="1" dirty="0">
                <a:latin typeface="Comic Sans MS" panose="030F0702030302020204" pitchFamily="66" charset="0"/>
              </a:rPr>
              <a:t>Indices and Laws of</a:t>
            </a:r>
            <a:r>
              <a:rPr lang="en-US" altLang="en-US" sz="2200" dirty="0">
                <a:latin typeface="Comic Sans MS" panose="030F0702030302020204" pitchFamily="66" charset="0"/>
              </a:rPr>
              <a:t> </a:t>
            </a:r>
            <a:r>
              <a:rPr lang="en-US" altLang="en-US" sz="2200" b="1" dirty="0">
                <a:latin typeface="Comic Sans MS" panose="030F0702030302020204" pitchFamily="66" charset="0"/>
              </a:rPr>
              <a:t>Logarithms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3171309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b="1" dirty="0">
                <a:latin typeface="Comic Sans MS" panose="030F0702030302020204" pitchFamily="66" charset="0"/>
              </a:rPr>
              <a:t>Stationary Points: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629" grpId="0"/>
      <p:bldP spid="193596" grpId="0"/>
      <p:bldP spid="193590" grpId="0"/>
      <p:bldP spid="193587" grpId="0"/>
      <p:bldP spid="193614" grpId="0"/>
      <p:bldP spid="193632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371600" y="1143000"/>
            <a:ext cx="6553200" cy="49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Roots, Surds and Discriminant</a:t>
            </a: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533400" y="2209800"/>
            <a:ext cx="7924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Students have already met the discriminant in solving quadratic equations. On the following slide the calculation is shown and the link is made with the graph of the quadratic function. 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52" y="2083696"/>
            <a:ext cx="4419600" cy="227647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33400" y="1120778"/>
            <a:ext cx="6705600" cy="479426"/>
            <a:chOff x="336" y="658"/>
            <a:chExt cx="4272" cy="302"/>
          </a:xfrm>
        </p:grpSpPr>
        <p:sp>
          <p:nvSpPr>
            <p:cNvPr id="11291" name="Text Box 4"/>
            <p:cNvSpPr txBox="1">
              <a:spLocks noChangeArrowheads="1"/>
            </p:cNvSpPr>
            <p:nvPr/>
          </p:nvSpPr>
          <p:spPr bwMode="auto">
            <a:xfrm>
              <a:off x="336" y="672"/>
              <a:ext cx="42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>
                  <a:latin typeface="Comic Sans MS" panose="030F0702030302020204" pitchFamily="66" charset="0"/>
                </a:rPr>
                <a:t>For the equation                      .  .  . </a:t>
              </a:r>
            </a:p>
          </p:txBody>
        </p:sp>
        <p:graphicFrame>
          <p:nvGraphicFramePr>
            <p:cNvPr id="1129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8480607"/>
                </p:ext>
              </p:extLst>
            </p:nvPr>
          </p:nvGraphicFramePr>
          <p:xfrm>
            <a:off x="2039" y="658"/>
            <a:ext cx="1210" cy="2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10" name="Equation" r:id="rId4" imgW="981131" imgH="199848" progId="Equation.3">
                    <p:embed/>
                  </p:oleObj>
                </mc:Choice>
                <mc:Fallback>
                  <p:oleObj name="Equation" r:id="rId4" imgW="981131" imgH="199848" progId="Equation.3">
                    <p:embed/>
                    <p:pic>
                      <p:nvPicPr>
                        <p:cNvPr id="11292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9" y="658"/>
                          <a:ext cx="1210" cy="2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609600" y="1549401"/>
            <a:ext cx="5062538" cy="469900"/>
            <a:chOff x="384" y="928"/>
            <a:chExt cx="3189" cy="296"/>
          </a:xfrm>
        </p:grpSpPr>
        <p:sp>
          <p:nvSpPr>
            <p:cNvPr id="11289" name="Text Box 7"/>
            <p:cNvSpPr txBox="1">
              <a:spLocks noChangeArrowheads="1"/>
            </p:cNvSpPr>
            <p:nvPr/>
          </p:nvSpPr>
          <p:spPr bwMode="auto">
            <a:xfrm>
              <a:off x="384" y="936"/>
              <a:ext cx="24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 dirty="0">
                  <a:latin typeface="Comic Sans MS" panose="030F0702030302020204" pitchFamily="66" charset="0"/>
                </a:rPr>
                <a:t>.  .  .  the discriminant</a:t>
              </a:r>
            </a:p>
          </p:txBody>
        </p:sp>
        <p:graphicFrame>
          <p:nvGraphicFramePr>
            <p:cNvPr id="11290" name="Object 8"/>
            <p:cNvGraphicFramePr>
              <a:graphicFrameLocks noChangeAspect="1"/>
            </p:cNvGraphicFramePr>
            <p:nvPr/>
          </p:nvGraphicFramePr>
          <p:xfrm>
            <a:off x="2846" y="928"/>
            <a:ext cx="727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11" name="Equation" r:id="rId6" imgW="552596" imgH="199848" progId="Equation.3">
                    <p:embed/>
                  </p:oleObj>
                </mc:Choice>
                <mc:Fallback>
                  <p:oleObj name="Equation" r:id="rId6" imgW="552596" imgH="199848" progId="Equation.3">
                    <p:embed/>
                    <p:pic>
                      <p:nvPicPr>
                        <p:cNvPr id="1129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6" y="928"/>
                          <a:ext cx="727" cy="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4457" name="Object 9"/>
          <p:cNvGraphicFramePr>
            <a:graphicFrameLocks noChangeAspect="1"/>
          </p:cNvGraphicFramePr>
          <p:nvPr/>
        </p:nvGraphicFramePr>
        <p:xfrm>
          <a:off x="5737225" y="2006600"/>
          <a:ext cx="82073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2" name="Equation" r:id="rId8" imgW="390713" imgH="142910" progId="Equation.3">
                  <p:embed/>
                </p:oleObj>
              </mc:Choice>
              <mc:Fallback>
                <p:oleObj name="Equation" r:id="rId8" imgW="390713" imgH="142910" progId="Equation.3">
                  <p:embed/>
                  <p:pic>
                    <p:nvPicPr>
                      <p:cNvPr id="10445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2006600"/>
                        <a:ext cx="820738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4876800" y="2743200"/>
            <a:ext cx="3962400" cy="11969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There are </a:t>
            </a:r>
            <a:r>
              <a:rPr lang="en-GB" alt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no</a:t>
            </a:r>
            <a:r>
              <a:rPr lang="en-GB" altLang="en-US" b="1" dirty="0">
                <a:latin typeface="Comic Sans MS" panose="030F0702030302020204" pitchFamily="66" charset="0"/>
              </a:rPr>
              <a:t> </a:t>
            </a:r>
            <a:r>
              <a:rPr lang="en-GB" alt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real </a:t>
            </a:r>
            <a:r>
              <a:rPr lang="en-GB" altLang="en-US" b="1" dirty="0">
                <a:latin typeface="Comic Sans MS" panose="030F0702030302020204" pitchFamily="66" charset="0"/>
              </a:rPr>
              <a:t>roots as the function is </a:t>
            </a:r>
            <a:r>
              <a:rPr lang="en-GB" alt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never</a:t>
            </a:r>
            <a:r>
              <a:rPr lang="en-GB" altLang="en-US" b="1" dirty="0">
                <a:latin typeface="Comic Sans MS" panose="030F0702030302020204" pitchFamily="66" charset="0"/>
              </a:rPr>
              <a:t> equal to zero</a:t>
            </a:r>
          </a:p>
        </p:txBody>
      </p:sp>
      <p:graphicFrame>
        <p:nvGraphicFramePr>
          <p:cNvPr id="104466" name="Object 18"/>
          <p:cNvGraphicFramePr>
            <a:graphicFrameLocks noChangeAspect="1"/>
          </p:cNvGraphicFramePr>
          <p:nvPr/>
        </p:nvGraphicFramePr>
        <p:xfrm>
          <a:off x="5737225" y="1649413"/>
          <a:ext cx="12319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3" name="Equation" r:id="rId10" imgW="590419" imgH="161764" progId="Equation.3">
                  <p:embed/>
                </p:oleObj>
              </mc:Choice>
              <mc:Fallback>
                <p:oleObj name="Equation" r:id="rId10" imgW="590419" imgH="161764" progId="Equation.3">
                  <p:embed/>
                  <p:pic>
                    <p:nvPicPr>
                      <p:cNvPr id="104466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225" y="1649413"/>
                        <a:ext cx="12319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8" name="Text Box 26"/>
          <p:cNvSpPr txBox="1">
            <a:spLocks noChangeArrowheads="1"/>
          </p:cNvSpPr>
          <p:nvPr/>
        </p:nvSpPr>
        <p:spPr bwMode="auto">
          <a:xfrm>
            <a:off x="228600" y="581705"/>
            <a:ext cx="6477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Discriminant of a Quadratic Function</a:t>
            </a:r>
          </a:p>
        </p:txBody>
      </p: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457200" y="4495800"/>
            <a:ext cx="7467600" cy="482600"/>
            <a:chOff x="288" y="2832"/>
            <a:chExt cx="4704" cy="304"/>
          </a:xfrm>
        </p:grpSpPr>
        <p:sp>
          <p:nvSpPr>
            <p:cNvPr id="11285" name="Text Box 29"/>
            <p:cNvSpPr txBox="1">
              <a:spLocks noChangeArrowheads="1"/>
            </p:cNvSpPr>
            <p:nvPr/>
          </p:nvSpPr>
          <p:spPr bwMode="auto">
            <a:xfrm>
              <a:off x="288" y="2848"/>
              <a:ext cx="47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>
                  <a:latin typeface="Comic Sans MS" panose="030F0702030302020204" pitchFamily="66" charset="0"/>
                </a:rPr>
                <a:t>If we try to solve                  , we get</a:t>
              </a:r>
            </a:p>
          </p:txBody>
        </p:sp>
        <p:graphicFrame>
          <p:nvGraphicFramePr>
            <p:cNvPr id="11286" name="Object 32"/>
            <p:cNvGraphicFramePr>
              <a:graphicFrameLocks noChangeAspect="1"/>
            </p:cNvGraphicFramePr>
            <p:nvPr/>
          </p:nvGraphicFramePr>
          <p:xfrm>
            <a:off x="2112" y="2832"/>
            <a:ext cx="139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14" name="Equation" r:id="rId12" imgW="981131" imgH="199848" progId="Equation.3">
                    <p:embed/>
                  </p:oleObj>
                </mc:Choice>
                <mc:Fallback>
                  <p:oleObj name="Equation" r:id="rId12" imgW="981131" imgH="199848" progId="Equation.3">
                    <p:embed/>
                    <p:pic>
                      <p:nvPicPr>
                        <p:cNvPr id="11286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2832"/>
                          <a:ext cx="1392" cy="2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4481" name="Object 33"/>
          <p:cNvGraphicFramePr>
            <a:graphicFrameLocks noChangeAspect="1"/>
          </p:cNvGraphicFramePr>
          <p:nvPr/>
        </p:nvGraphicFramePr>
        <p:xfrm>
          <a:off x="3200400" y="4876800"/>
          <a:ext cx="20431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5" name="Equation" r:id="rId14" imgW="904729" imgH="409500" progId="Equation.3">
                  <p:embed/>
                </p:oleObj>
              </mc:Choice>
              <mc:Fallback>
                <p:oleObj name="Equation" r:id="rId14" imgW="904729" imgH="409500" progId="Equation.3">
                  <p:embed/>
                  <p:pic>
                    <p:nvPicPr>
                      <p:cNvPr id="104481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876800"/>
                        <a:ext cx="204311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81000" y="5715000"/>
            <a:ext cx="8382000" cy="822325"/>
            <a:chOff x="381000" y="5715000"/>
            <a:chExt cx="8382000" cy="822325"/>
          </a:xfrm>
        </p:grpSpPr>
        <p:sp>
          <p:nvSpPr>
            <p:cNvPr id="11282" name="Rectangle 44"/>
            <p:cNvSpPr>
              <a:spLocks noChangeArrowheads="1"/>
            </p:cNvSpPr>
            <p:nvPr/>
          </p:nvSpPr>
          <p:spPr bwMode="auto">
            <a:xfrm>
              <a:off x="5486400" y="5791199"/>
              <a:ext cx="1219200" cy="4349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283" name="Text Box 34"/>
            <p:cNvSpPr txBox="1">
              <a:spLocks noChangeArrowheads="1"/>
            </p:cNvSpPr>
            <p:nvPr/>
          </p:nvSpPr>
          <p:spPr bwMode="auto">
            <a:xfrm>
              <a:off x="381000" y="5715000"/>
              <a:ext cx="838200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 dirty="0">
                  <a:latin typeface="Comic Sans MS" panose="030F0702030302020204" pitchFamily="66" charset="0"/>
                </a:rPr>
                <a:t>The square of any real number is </a:t>
              </a:r>
              <a:r>
                <a:rPr lang="en-GB" altLang="en-US" b="1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positive</a:t>
              </a:r>
              <a:r>
                <a:rPr lang="en-GB" altLang="en-US" b="1" dirty="0">
                  <a:latin typeface="Comic Sans MS" panose="030F0702030302020204" pitchFamily="66" charset="0"/>
                </a:rPr>
                <a:t> so there are no real solutions to </a:t>
              </a:r>
            </a:p>
          </p:txBody>
        </p:sp>
        <p:graphicFrame>
          <p:nvGraphicFramePr>
            <p:cNvPr id="11284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836210"/>
                </p:ext>
              </p:extLst>
            </p:nvPr>
          </p:nvGraphicFramePr>
          <p:xfrm>
            <a:off x="4038600" y="6096000"/>
            <a:ext cx="923925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416" name="Equation" r:id="rId16" imgW="400169" imgH="199848" progId="Equation.3">
                    <p:embed/>
                  </p:oleObj>
                </mc:Choice>
                <mc:Fallback>
                  <p:oleObj name="Equation" r:id="rId16" imgW="400169" imgH="199848" progId="Equation.3">
                    <p:embed/>
                    <p:pic>
                      <p:nvPicPr>
                        <p:cNvPr id="11284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6096000"/>
                          <a:ext cx="923925" cy="43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4469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409645"/>
              </p:ext>
            </p:extLst>
          </p:nvPr>
        </p:nvGraphicFramePr>
        <p:xfrm>
          <a:off x="6629400" y="2001838"/>
          <a:ext cx="487363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7" name="Equation" r:id="rId18" imgW="218996" imgH="161764" progId="Equation.3">
                  <p:embed/>
                </p:oleObj>
              </mc:Choice>
              <mc:Fallback>
                <p:oleObj name="Equation" r:id="rId18" imgW="218996" imgH="161764" progId="Equation.3">
                  <p:embed/>
                  <p:pic>
                    <p:nvPicPr>
                      <p:cNvPr id="104469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001838"/>
                        <a:ext cx="487363" cy="360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96" name="AutoShape 48"/>
          <p:cNvSpPr>
            <a:spLocks noChangeArrowheads="1"/>
          </p:cNvSpPr>
          <p:nvPr/>
        </p:nvSpPr>
        <p:spPr bwMode="auto">
          <a:xfrm>
            <a:off x="8686800" y="2286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2576052" y="3070225"/>
            <a:ext cx="2209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y</a:t>
            </a:r>
            <a:r>
              <a:rPr lang="en-GB" alt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 = </a:t>
            </a:r>
            <a:r>
              <a:rPr lang="en-GB" altLang="en-US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x</a:t>
            </a:r>
            <a:r>
              <a:rPr lang="en-GB" altLang="en-US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alt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 – 4</a:t>
            </a:r>
            <a:r>
              <a:rPr lang="en-GB" altLang="en-US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x</a:t>
            </a:r>
            <a:r>
              <a:rPr lang="en-GB" altLang="en-US" b="1" dirty="0">
                <a:solidFill>
                  <a:srgbClr val="FF0000"/>
                </a:solidFill>
                <a:cs typeface="Times New Roman" panose="02020603050405020304" pitchFamily="18" charset="0"/>
              </a:rPr>
              <a:t> +7</a:t>
            </a:r>
          </a:p>
        </p:txBody>
      </p:sp>
    </p:spTree>
    <p:extLst>
      <p:ext uri="{BB962C8B-B14F-4D97-AF65-F5344CB8AC3E}">
        <p14:creationId xmlns:p14="http://schemas.microsoft.com/office/powerpoint/2010/main" val="26651532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62" grpId="0" animBg="1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371600" y="990600"/>
            <a:ext cx="65532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sz="3200" b="1" dirty="0">
                <a:latin typeface="Comic Sans MS" panose="030F0702030302020204" pitchFamily="66" charset="0"/>
              </a:rPr>
              <a:t>Simultaneous Equations and Intersections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2209800"/>
            <a:ext cx="7924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following slide shows an example of solving a linear and a quadratic equation simultaneously. The discriminant ( met earlier ) is revised and the solution to the equations is interpreted graphically</a:t>
            </a:r>
            <a:r>
              <a:rPr lang="en-GB" altLang="en-US" sz="2800" b="1" dirty="0">
                <a:latin typeface="Comic Sans MS" panose="030F0702030302020204" pitchFamily="66" charset="0"/>
              </a:rPr>
              <a:t>. 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404" y="3303587"/>
            <a:ext cx="4552950" cy="26670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graphicFrame>
        <p:nvGraphicFramePr>
          <p:cNvPr id="21531" name="Object 48"/>
          <p:cNvGraphicFramePr>
            <a:graphicFrameLocks noChangeAspect="1"/>
          </p:cNvGraphicFramePr>
          <p:nvPr>
            <p:extLst/>
          </p:nvPr>
        </p:nvGraphicFramePr>
        <p:xfrm>
          <a:off x="5703836" y="5154613"/>
          <a:ext cx="1168400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85" name="Equation" r:id="rId5" imgW="752302" imgH="180995" progId="Equation.3">
                  <p:embed/>
                </p:oleObj>
              </mc:Choice>
              <mc:Fallback>
                <p:oleObj name="Equation" r:id="rId5" imgW="752302" imgH="180995" progId="Equation.3">
                  <p:embed/>
                  <p:pic>
                    <p:nvPicPr>
                      <p:cNvPr id="21531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3836" y="5154613"/>
                        <a:ext cx="1168400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32" name="Object 50"/>
          <p:cNvGraphicFramePr>
            <a:graphicFrameLocks noChangeAspect="1"/>
          </p:cNvGraphicFramePr>
          <p:nvPr>
            <p:extLst/>
          </p:nvPr>
        </p:nvGraphicFramePr>
        <p:xfrm>
          <a:off x="5333641" y="3290094"/>
          <a:ext cx="12652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86" name="Equation" r:id="rId7" imgW="695189" imgH="219079" progId="Equation.3">
                  <p:embed/>
                </p:oleObj>
              </mc:Choice>
              <mc:Fallback>
                <p:oleObj name="Equation" r:id="rId7" imgW="695189" imgH="219079" progId="Equation.3">
                  <p:embed/>
                  <p:pic>
                    <p:nvPicPr>
                      <p:cNvPr id="21532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3641" y="3290094"/>
                        <a:ext cx="12652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33400" y="8382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b="1">
                <a:latin typeface="Comic Sans MS" panose="030F0702030302020204" pitchFamily="66" charset="0"/>
              </a:rPr>
              <a:t>e.g. 2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2574925" y="762000"/>
            <a:ext cx="3821113" cy="885825"/>
            <a:chOff x="1862" y="1008"/>
            <a:chExt cx="2407" cy="558"/>
          </a:xfrm>
        </p:grpSpPr>
        <p:graphicFrame>
          <p:nvGraphicFramePr>
            <p:cNvPr id="21525" name="Object 5"/>
            <p:cNvGraphicFramePr>
              <a:graphicFrameLocks noChangeAspect="1"/>
            </p:cNvGraphicFramePr>
            <p:nvPr/>
          </p:nvGraphicFramePr>
          <p:xfrm>
            <a:off x="1862" y="1296"/>
            <a:ext cx="1024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87" name="Equation" r:id="rId9" imgW="774364" imgH="203112" progId="Equation.3">
                    <p:embed/>
                  </p:oleObj>
                </mc:Choice>
                <mc:Fallback>
                  <p:oleObj name="Equation" r:id="rId9" imgW="774364" imgH="203112" progId="Equation.3">
                    <p:embed/>
                    <p:pic>
                      <p:nvPicPr>
                        <p:cNvPr id="2152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62" y="1296"/>
                          <a:ext cx="1024" cy="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6" name="Object 6"/>
            <p:cNvGraphicFramePr>
              <a:graphicFrameLocks noChangeAspect="1"/>
            </p:cNvGraphicFramePr>
            <p:nvPr/>
          </p:nvGraphicFramePr>
          <p:xfrm>
            <a:off x="2976" y="1248"/>
            <a:ext cx="1293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88" name="Equation" r:id="rId11" imgW="977476" imgH="203112" progId="Equation.3">
                    <p:embed/>
                  </p:oleObj>
                </mc:Choice>
                <mc:Fallback>
                  <p:oleObj name="Equation" r:id="rId11" imgW="977476" imgH="203112" progId="Equation.3">
                    <p:embed/>
                    <p:pic>
                      <p:nvPicPr>
                        <p:cNvPr id="21526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1248"/>
                          <a:ext cx="1293" cy="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7" name="Object 7"/>
            <p:cNvGraphicFramePr>
              <a:graphicFrameLocks noChangeAspect="1"/>
            </p:cNvGraphicFramePr>
            <p:nvPr/>
          </p:nvGraphicFramePr>
          <p:xfrm>
            <a:off x="1920" y="1008"/>
            <a:ext cx="941" cy="3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89" name="Equation" r:id="rId13" imgW="710891" imgH="241195" progId="Equation.3">
                    <p:embed/>
                  </p:oleObj>
                </mc:Choice>
                <mc:Fallback>
                  <p:oleObj name="Equation" r:id="rId13" imgW="710891" imgH="241195" progId="Equation.3">
                    <p:embed/>
                    <p:pic>
                      <p:nvPicPr>
                        <p:cNvPr id="21527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1008"/>
                          <a:ext cx="941" cy="3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28" name="Object 8"/>
            <p:cNvGraphicFramePr>
              <a:graphicFrameLocks noChangeAspect="1"/>
            </p:cNvGraphicFramePr>
            <p:nvPr/>
          </p:nvGraphicFramePr>
          <p:xfrm>
            <a:off x="2928" y="1008"/>
            <a:ext cx="1276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90" name="Equation" r:id="rId15" imgW="965200" imgH="203200" progId="Equation.3">
                    <p:embed/>
                  </p:oleObj>
                </mc:Choice>
                <mc:Fallback>
                  <p:oleObj name="Equation" r:id="rId15" imgW="965200" imgH="203200" progId="Equation.3">
                    <p:embed/>
                    <p:pic>
                      <p:nvPicPr>
                        <p:cNvPr id="21528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1008"/>
                          <a:ext cx="1276" cy="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609600" y="1676400"/>
            <a:ext cx="19812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14400" indent="-914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b="1">
                <a:latin typeface="Comic Sans MS" panose="030F0702030302020204" pitchFamily="66" charset="0"/>
              </a:rPr>
              <a:t>Eliminate</a:t>
            </a:r>
            <a:r>
              <a:rPr lang="en-GB" altLang="en-US" sz="2600" b="1">
                <a:latin typeface="Comic Sans MS" panose="030F0702030302020204" pitchFamily="66" charset="0"/>
              </a:rPr>
              <a:t> </a:t>
            </a:r>
            <a:r>
              <a:rPr lang="en-GB" altLang="en-US" sz="2600" b="1" i="1"/>
              <a:t>y</a:t>
            </a:r>
            <a:r>
              <a:rPr lang="en-GB" altLang="en-US" sz="2600" b="1">
                <a:latin typeface="Comic Sans MS" panose="030F0702030302020204" pitchFamily="66" charset="0"/>
              </a:rPr>
              <a:t>:</a:t>
            </a:r>
          </a:p>
        </p:txBody>
      </p:sp>
      <p:graphicFrame>
        <p:nvGraphicFramePr>
          <p:cNvPr id="115723" name="Object 11"/>
          <p:cNvGraphicFramePr>
            <a:graphicFrameLocks noChangeAspect="1"/>
          </p:cNvGraphicFramePr>
          <p:nvPr/>
        </p:nvGraphicFramePr>
        <p:xfrm>
          <a:off x="2865438" y="1649413"/>
          <a:ext cx="22923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1" name="Equation" r:id="rId17" imgW="1091726" imgH="241195" progId="Equation.3">
                  <p:embed/>
                </p:oleObj>
              </mc:Choice>
              <mc:Fallback>
                <p:oleObj name="Equation" r:id="rId17" imgW="1091726" imgH="241195" progId="Equation.3">
                  <p:embed/>
                  <p:pic>
                    <p:nvPicPr>
                      <p:cNvPr id="11572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5438" y="1649413"/>
                        <a:ext cx="229235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1143000" y="2536825"/>
            <a:ext cx="6400800" cy="565150"/>
            <a:chOff x="1008" y="1598"/>
            <a:chExt cx="4032" cy="356"/>
          </a:xfrm>
        </p:grpSpPr>
        <p:sp>
          <p:nvSpPr>
            <p:cNvPr id="21523" name="Text Box 17"/>
            <p:cNvSpPr txBox="1">
              <a:spLocks noChangeArrowheads="1"/>
            </p:cNvSpPr>
            <p:nvPr/>
          </p:nvSpPr>
          <p:spPr bwMode="auto">
            <a:xfrm>
              <a:off x="1008" y="1648"/>
              <a:ext cx="177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7625" indent="-47625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>
                  <a:latin typeface="Comic Sans MS" panose="030F0702030302020204" pitchFamily="66" charset="0"/>
                </a:rPr>
                <a:t>The discriminant, </a:t>
              </a:r>
            </a:p>
          </p:txBody>
        </p:sp>
        <p:graphicFrame>
          <p:nvGraphicFramePr>
            <p:cNvPr id="21524" name="Object 19"/>
            <p:cNvGraphicFramePr>
              <a:graphicFrameLocks noChangeAspect="1"/>
            </p:cNvGraphicFramePr>
            <p:nvPr/>
          </p:nvGraphicFramePr>
          <p:xfrm>
            <a:off x="2756" y="1598"/>
            <a:ext cx="2284" cy="3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92" name="Equation" r:id="rId19" imgW="1705066" imgH="247736" progId="Equation.3">
                    <p:embed/>
                  </p:oleObj>
                </mc:Choice>
                <mc:Fallback>
                  <p:oleObj name="Equation" r:id="rId19" imgW="1705066" imgH="247736" progId="Equation.3">
                    <p:embed/>
                    <p:pic>
                      <p:nvPicPr>
                        <p:cNvPr id="21524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6" y="1598"/>
                          <a:ext cx="2284" cy="3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15740" name="Object 28"/>
          <p:cNvGraphicFramePr>
            <a:graphicFrameLocks noChangeAspect="1"/>
          </p:cNvGraphicFramePr>
          <p:nvPr/>
        </p:nvGraphicFramePr>
        <p:xfrm>
          <a:off x="1892300" y="2106613"/>
          <a:ext cx="25336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3" name="Equation" r:id="rId21" imgW="1206500" imgH="241300" progId="Equation.3">
                  <p:embed/>
                </p:oleObj>
              </mc:Choice>
              <mc:Fallback>
                <p:oleObj name="Equation" r:id="rId21" imgW="1206500" imgH="241300" progId="Equation.3">
                  <p:embed/>
                  <p:pic>
                    <p:nvPicPr>
                      <p:cNvPr id="11574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2106613"/>
                        <a:ext cx="253365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741" name="Object 29"/>
          <p:cNvGraphicFramePr>
            <a:graphicFrameLocks noChangeAspect="1"/>
          </p:cNvGraphicFramePr>
          <p:nvPr/>
        </p:nvGraphicFramePr>
        <p:xfrm>
          <a:off x="1036638" y="4724400"/>
          <a:ext cx="2773362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4" name="Equation" r:id="rId23" imgW="1320227" imgH="203112" progId="Equation.3">
                  <p:embed/>
                </p:oleObj>
              </mc:Choice>
              <mc:Fallback>
                <p:oleObj name="Equation" r:id="rId23" imgW="1320227" imgH="203112" progId="Equation.3">
                  <p:embed/>
                  <p:pic>
                    <p:nvPicPr>
                      <p:cNvPr id="115741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638" y="4724400"/>
                        <a:ext cx="2773362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742" name="Object 30"/>
          <p:cNvGraphicFramePr>
            <a:graphicFrameLocks noChangeAspect="1"/>
          </p:cNvGraphicFramePr>
          <p:nvPr/>
        </p:nvGraphicFramePr>
        <p:xfrm>
          <a:off x="974725" y="5181600"/>
          <a:ext cx="27193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5" name="Equation" r:id="rId25" imgW="1294838" imgH="215806" progId="Equation.3">
                  <p:embed/>
                </p:oleObj>
              </mc:Choice>
              <mc:Fallback>
                <p:oleObj name="Equation" r:id="rId25" imgW="1294838" imgH="215806" progId="Equation.3">
                  <p:embed/>
                  <p:pic>
                    <p:nvPicPr>
                      <p:cNvPr id="115742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4725" y="5181600"/>
                        <a:ext cx="27193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49" name="Text Box 37"/>
          <p:cNvSpPr txBox="1">
            <a:spLocks noChangeArrowheads="1"/>
          </p:cNvSpPr>
          <p:nvPr/>
        </p:nvSpPr>
        <p:spPr bwMode="auto">
          <a:xfrm>
            <a:off x="304800" y="3206750"/>
            <a:ext cx="3810000" cy="8318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b="1">
                <a:solidFill>
                  <a:srgbClr val="FF0000"/>
                </a:solidFill>
                <a:latin typeface="Comic Sans MS" panose="030F0702030302020204" pitchFamily="66" charset="0"/>
              </a:rPr>
              <a:t>The quadratic equation has equal roots.</a:t>
            </a:r>
            <a:endParaRPr lang="en-GB" altLang="en-US" sz="26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5750" name="Text Box 38"/>
          <p:cNvSpPr txBox="1">
            <a:spLocks noChangeArrowheads="1"/>
          </p:cNvSpPr>
          <p:nvPr/>
        </p:nvSpPr>
        <p:spPr bwMode="auto">
          <a:xfrm>
            <a:off x="1752600" y="6172200"/>
            <a:ext cx="55626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b="1">
                <a:solidFill>
                  <a:srgbClr val="FF0000"/>
                </a:solidFill>
                <a:latin typeface="Comic Sans MS" panose="030F0702030302020204" pitchFamily="66" charset="0"/>
              </a:rPr>
              <a:t>The line is a tangent to the curve.</a:t>
            </a:r>
            <a:endParaRPr lang="en-GB" altLang="en-US" sz="2600" b="1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15751" name="Object 39"/>
          <p:cNvGraphicFramePr>
            <a:graphicFrameLocks noChangeAspect="1"/>
          </p:cNvGraphicFramePr>
          <p:nvPr/>
        </p:nvGraphicFramePr>
        <p:xfrm>
          <a:off x="1049338" y="5665788"/>
          <a:ext cx="2320925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6" name="Equation" r:id="rId27" imgW="1104900" imgH="203200" progId="Equation.3">
                  <p:embed/>
                </p:oleObj>
              </mc:Choice>
              <mc:Fallback>
                <p:oleObj name="Equation" r:id="rId27" imgW="1104900" imgH="203200" progId="Equation.3">
                  <p:embed/>
                  <p:pic>
                    <p:nvPicPr>
                      <p:cNvPr id="115751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9338" y="5665788"/>
                        <a:ext cx="2320925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381000" y="4114800"/>
            <a:ext cx="3427413" cy="558800"/>
            <a:chOff x="240" y="2640"/>
            <a:chExt cx="2159" cy="352"/>
          </a:xfrm>
        </p:grpSpPr>
        <p:graphicFrame>
          <p:nvGraphicFramePr>
            <p:cNvPr id="21521" name="Object 34"/>
            <p:cNvGraphicFramePr>
              <a:graphicFrameLocks noChangeAspect="1"/>
            </p:cNvGraphicFramePr>
            <p:nvPr/>
          </p:nvGraphicFramePr>
          <p:xfrm>
            <a:off x="1056" y="2640"/>
            <a:ext cx="1343" cy="3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9497" name="Equation" r:id="rId29" imgW="1016000" imgH="241300" progId="Equation.3">
                    <p:embed/>
                  </p:oleObj>
                </mc:Choice>
                <mc:Fallback>
                  <p:oleObj name="Equation" r:id="rId29" imgW="1016000" imgH="241300" progId="Equation.3">
                    <p:embed/>
                    <p:pic>
                      <p:nvPicPr>
                        <p:cNvPr id="21521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" y="2640"/>
                          <a:ext cx="1343" cy="3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22" name="Text Box 41"/>
            <p:cNvSpPr txBox="1">
              <a:spLocks noChangeArrowheads="1"/>
            </p:cNvSpPr>
            <p:nvPr/>
          </p:nvSpPr>
          <p:spPr bwMode="auto">
            <a:xfrm>
              <a:off x="240" y="2704"/>
              <a:ext cx="7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>
                  <a:latin typeface="Comic Sans MS" panose="030F0702030302020204" pitchFamily="66" charset="0"/>
                </a:rPr>
                <a:t>Solving</a:t>
              </a:r>
            </a:p>
          </p:txBody>
        </p:sp>
      </p:grpSp>
      <p:sp>
        <p:nvSpPr>
          <p:cNvPr id="115766" name="AutoShape 54"/>
          <p:cNvSpPr>
            <a:spLocks noChangeArrowheads="1"/>
          </p:cNvSpPr>
          <p:nvPr/>
        </p:nvSpPr>
        <p:spPr bwMode="auto">
          <a:xfrm>
            <a:off x="8686800" y="2286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755" name="Line 43"/>
          <p:cNvSpPr>
            <a:spLocks noChangeShapeType="1"/>
          </p:cNvSpPr>
          <p:nvPr/>
        </p:nvSpPr>
        <p:spPr bwMode="auto">
          <a:xfrm flipV="1">
            <a:off x="4646254" y="4418012"/>
            <a:ext cx="1144946" cy="1830388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093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5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22" grpId="0"/>
      <p:bldP spid="115749" grpId="0" animBg="1"/>
      <p:bldP spid="1157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990600" y="1066800"/>
            <a:ext cx="70104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altLang="en-US" sz="3200" b="1" dirty="0">
                <a:latin typeface="Comic Sans MS" panose="030F0702030302020204" pitchFamily="66" charset="0"/>
              </a:rPr>
              <a:t>Linear and Quadratic Inequalities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2209800"/>
            <a:ext cx="79248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Students are shown how to solve quadratic inequalities using earlier work on sketching the quadratic function. The following slide shows one of the two types of solutions that arise.</a:t>
            </a:r>
          </a:p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The notepad icon indicates that this is an important example that students may want to copy.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612" y="2365375"/>
            <a:ext cx="3362325" cy="276225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8548" name="Text Box 4"/>
          <p:cNvSpPr txBox="1">
            <a:spLocks noChangeArrowheads="1"/>
          </p:cNvSpPr>
          <p:nvPr/>
        </p:nvSpPr>
        <p:spPr bwMode="auto">
          <a:xfrm>
            <a:off x="233363" y="11430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Solution:</a:t>
            </a:r>
          </a:p>
        </p:txBody>
      </p:sp>
      <p:sp>
        <p:nvSpPr>
          <p:cNvPr id="13342" name="Text Box 6"/>
          <p:cNvSpPr txBox="1">
            <a:spLocks noChangeArrowheads="1"/>
          </p:cNvSpPr>
          <p:nvPr/>
        </p:nvSpPr>
        <p:spPr bwMode="auto">
          <a:xfrm>
            <a:off x="274638" y="646112"/>
            <a:ext cx="7848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b="1" dirty="0">
                <a:latin typeface="Comic Sans MS" panose="030F0702030302020204" pitchFamily="66" charset="0"/>
              </a:rPr>
              <a:t>e.g.2  Find the values of </a:t>
            </a:r>
            <a:r>
              <a:rPr lang="en-GB" altLang="en-US" sz="2600" b="1" i="1" dirty="0"/>
              <a:t>x</a:t>
            </a:r>
            <a:r>
              <a:rPr lang="en-GB" altLang="en-US" b="1" dirty="0">
                <a:latin typeface="Comic Sans MS" panose="030F0702030302020204" pitchFamily="66" charset="0"/>
              </a:rPr>
              <a:t> that satisfy</a:t>
            </a:r>
          </a:p>
        </p:txBody>
      </p:sp>
      <p:graphicFrame>
        <p:nvGraphicFramePr>
          <p:cNvPr id="133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767531"/>
              </p:ext>
            </p:extLst>
          </p:nvPr>
        </p:nvGraphicFramePr>
        <p:xfrm>
          <a:off x="6402388" y="609600"/>
          <a:ext cx="1979612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4" name="Equation" r:id="rId4" imgW="942930" imgH="171568" progId="Equation.3">
                  <p:embed/>
                </p:oleObj>
              </mc:Choice>
              <mc:Fallback>
                <p:oleObj name="Equation" r:id="rId4" imgW="942930" imgH="171568" progId="Equation.3">
                  <p:embed/>
                  <p:pic>
                    <p:nvPicPr>
                      <p:cNvPr id="1334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2388" y="609600"/>
                        <a:ext cx="1979612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4" name="Object 10"/>
          <p:cNvGraphicFramePr>
            <a:graphicFrameLocks noChangeAspect="1"/>
          </p:cNvGraphicFramePr>
          <p:nvPr>
            <p:extLst/>
          </p:nvPr>
        </p:nvGraphicFramePr>
        <p:xfrm>
          <a:off x="304800" y="2365375"/>
          <a:ext cx="2062163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5" name="Equation" r:id="rId6" imgW="952386" imgH="171568" progId="Equation.3">
                  <p:embed/>
                </p:oleObj>
              </mc:Choice>
              <mc:Fallback>
                <p:oleObj name="Equation" r:id="rId6" imgW="952386" imgH="171568" progId="Equation.3">
                  <p:embed/>
                  <p:pic>
                    <p:nvPicPr>
                      <p:cNvPr id="10855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365375"/>
                        <a:ext cx="2062163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5" name="Object 11"/>
          <p:cNvGraphicFramePr>
            <a:graphicFrameLocks noChangeAspect="1"/>
          </p:cNvGraphicFramePr>
          <p:nvPr>
            <p:extLst/>
          </p:nvPr>
        </p:nvGraphicFramePr>
        <p:xfrm>
          <a:off x="2509838" y="2451100"/>
          <a:ext cx="2824162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6" name="Equation" r:id="rId8" imgW="1352554" imgH="152337" progId="Equation.3">
                  <p:embed/>
                </p:oleObj>
              </mc:Choice>
              <mc:Fallback>
                <p:oleObj name="Equation" r:id="rId8" imgW="1352554" imgH="152337" progId="Equation.3">
                  <p:embed/>
                  <p:pic>
                    <p:nvPicPr>
                      <p:cNvPr id="10855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9838" y="2451100"/>
                        <a:ext cx="2824162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6" name="Object 12"/>
          <p:cNvGraphicFramePr>
            <a:graphicFrameLocks noChangeAspect="1"/>
          </p:cNvGraphicFramePr>
          <p:nvPr>
            <p:extLst/>
          </p:nvPr>
        </p:nvGraphicFramePr>
        <p:xfrm>
          <a:off x="914400" y="3014662"/>
          <a:ext cx="14176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87" name="Equation" r:id="rId10" imgW="609709" imgH="152337" progId="Equation.3">
                  <p:embed/>
                </p:oleObj>
              </mc:Choice>
              <mc:Fallback>
                <p:oleObj name="Equation" r:id="rId10" imgW="609709" imgH="152337" progId="Equation.3">
                  <p:embed/>
                  <p:pic>
                    <p:nvPicPr>
                      <p:cNvPr id="108556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14662"/>
                        <a:ext cx="141763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233363" y="1673225"/>
            <a:ext cx="7488237" cy="536575"/>
            <a:chOff x="147" y="1121"/>
            <a:chExt cx="4717" cy="338"/>
          </a:xfrm>
        </p:grpSpPr>
        <p:sp>
          <p:nvSpPr>
            <p:cNvPr id="13337" name="Text Box 16"/>
            <p:cNvSpPr txBox="1">
              <a:spLocks noChangeArrowheads="1"/>
            </p:cNvSpPr>
            <p:nvPr/>
          </p:nvSpPr>
          <p:spPr bwMode="auto">
            <a:xfrm>
              <a:off x="147" y="1152"/>
              <a:ext cx="345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>
                  <a:latin typeface="Comic Sans MS" panose="030F0702030302020204" pitchFamily="66" charset="0"/>
                </a:rPr>
                <a:t>Find the zeros of        where </a:t>
              </a:r>
            </a:p>
          </p:txBody>
        </p:sp>
        <p:graphicFrame>
          <p:nvGraphicFramePr>
            <p:cNvPr id="13338" name="Object 29"/>
            <p:cNvGraphicFramePr>
              <a:graphicFrameLocks noChangeAspect="1"/>
            </p:cNvGraphicFramePr>
            <p:nvPr/>
          </p:nvGraphicFramePr>
          <p:xfrm>
            <a:off x="1920" y="1179"/>
            <a:ext cx="480" cy="2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8" name="Equation" r:id="rId12" imgW="323766" imgH="152337" progId="Equation.3">
                    <p:embed/>
                  </p:oleObj>
                </mc:Choice>
                <mc:Fallback>
                  <p:oleObj name="Equation" r:id="rId12" imgW="323766" imgH="152337" progId="Equation.3">
                    <p:embed/>
                    <p:pic>
                      <p:nvPicPr>
                        <p:cNvPr id="13338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" y="1179"/>
                          <a:ext cx="480" cy="2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9" name="Object 30"/>
            <p:cNvGraphicFramePr>
              <a:graphicFrameLocks noChangeAspect="1"/>
            </p:cNvGraphicFramePr>
            <p:nvPr/>
          </p:nvGraphicFramePr>
          <p:xfrm>
            <a:off x="3132" y="1121"/>
            <a:ext cx="1732" cy="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89" name="Equation" r:id="rId14" imgW="1200127" imgH="190421" progId="Equation.3">
                    <p:embed/>
                  </p:oleObj>
                </mc:Choice>
                <mc:Fallback>
                  <p:oleObj name="Equation" r:id="rId14" imgW="1200127" imgH="190421" progId="Equation.3">
                    <p:embed/>
                    <p:pic>
                      <p:nvPicPr>
                        <p:cNvPr id="13339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2" y="1121"/>
                          <a:ext cx="1732" cy="3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304800" y="3465512"/>
            <a:ext cx="4724400" cy="996950"/>
            <a:chOff x="192" y="2368"/>
            <a:chExt cx="2976" cy="628"/>
          </a:xfrm>
        </p:grpSpPr>
        <p:graphicFrame>
          <p:nvGraphicFramePr>
            <p:cNvPr id="13334" name="Object 18"/>
            <p:cNvGraphicFramePr>
              <a:graphicFrameLocks noChangeAspect="1"/>
            </p:cNvGraphicFramePr>
            <p:nvPr/>
          </p:nvGraphicFramePr>
          <p:xfrm>
            <a:off x="192" y="2368"/>
            <a:ext cx="986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90" name="Equation" r:id="rId16" imgW="714479" imgH="171568" progId="Equation.3">
                    <p:embed/>
                  </p:oleObj>
                </mc:Choice>
                <mc:Fallback>
                  <p:oleObj name="Equation" r:id="rId16" imgW="714479" imgH="171568" progId="Equation.3">
                    <p:embed/>
                    <p:pic>
                      <p:nvPicPr>
                        <p:cNvPr id="13334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2368"/>
                          <a:ext cx="986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35" name="Text Box 19"/>
            <p:cNvSpPr txBox="1">
              <a:spLocks noChangeArrowheads="1"/>
            </p:cNvSpPr>
            <p:nvPr/>
          </p:nvSpPr>
          <p:spPr bwMode="auto">
            <a:xfrm>
              <a:off x="1248" y="2400"/>
              <a:ext cx="19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 dirty="0">
                  <a:latin typeface="Comic Sans MS" panose="030F0702030302020204" pitchFamily="66" charset="0"/>
                </a:rPr>
                <a:t>is </a:t>
              </a:r>
              <a:r>
                <a:rPr lang="en-GB" altLang="en-US" b="1" i="1" dirty="0">
                  <a:latin typeface="Comic Sans MS" panose="030F0702030302020204" pitchFamily="66" charset="0"/>
                </a:rPr>
                <a:t>greater</a:t>
              </a:r>
              <a:r>
                <a:rPr lang="en-GB" altLang="en-US" b="1" dirty="0">
                  <a:latin typeface="Comic Sans MS" panose="030F0702030302020204" pitchFamily="66" charset="0"/>
                </a:rPr>
                <a:t> than or</a:t>
              </a:r>
            </a:p>
          </p:txBody>
        </p:sp>
        <p:sp>
          <p:nvSpPr>
            <p:cNvPr id="13336" name="Text Box 32"/>
            <p:cNvSpPr txBox="1">
              <a:spLocks noChangeArrowheads="1"/>
            </p:cNvSpPr>
            <p:nvPr/>
          </p:nvSpPr>
          <p:spPr bwMode="auto">
            <a:xfrm>
              <a:off x="192" y="2688"/>
              <a:ext cx="288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 i="1">
                  <a:latin typeface="Comic Sans MS" panose="030F0702030302020204" pitchFamily="66" charset="0"/>
                </a:rPr>
                <a:t>equal</a:t>
              </a:r>
              <a:r>
                <a:rPr lang="en-GB" altLang="en-US" b="1">
                  <a:latin typeface="Comic Sans MS" panose="030F0702030302020204" pitchFamily="66" charset="0"/>
                </a:rPr>
                <a:t> to </a:t>
              </a:r>
              <a:r>
                <a:rPr lang="en-GB" altLang="en-US" sz="2600" b="1">
                  <a:cs typeface="Times New Roman" panose="02020603050405020304" pitchFamily="18" charset="0"/>
                </a:rPr>
                <a:t>0</a:t>
              </a:r>
              <a:r>
                <a:rPr lang="en-GB" altLang="en-US" b="1">
                  <a:latin typeface="Comic Sans MS" panose="030F0702030302020204" pitchFamily="66" charset="0"/>
                </a:rPr>
                <a:t> above the </a:t>
              </a:r>
              <a:r>
                <a:rPr lang="en-GB" altLang="en-US" sz="2600" b="1" i="1"/>
                <a:t>x</a:t>
              </a:r>
              <a:r>
                <a:rPr lang="en-GB" altLang="en-US" b="1">
                  <a:latin typeface="Comic Sans MS" panose="030F0702030302020204" pitchFamily="66" charset="0"/>
                </a:rPr>
                <a:t>-axis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7006" y="4509421"/>
            <a:ext cx="5105400" cy="921934"/>
            <a:chOff x="152400" y="4622800"/>
            <a:chExt cx="5105400" cy="921934"/>
          </a:xfrm>
        </p:grpSpPr>
        <p:graphicFrame>
          <p:nvGraphicFramePr>
            <p:cNvPr id="108568" name="Object 24"/>
            <p:cNvGraphicFramePr>
              <a:graphicFrameLocks noChangeAspect="1"/>
            </p:cNvGraphicFramePr>
            <p:nvPr>
              <p:extLst/>
            </p:nvPr>
          </p:nvGraphicFramePr>
          <p:xfrm>
            <a:off x="1143000" y="5101598"/>
            <a:ext cx="1603375" cy="427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91" name="Equation" r:id="rId18" imgW="714479" imgH="152337" progId="Equation.3">
                    <p:embed/>
                  </p:oleObj>
                </mc:Choice>
                <mc:Fallback>
                  <p:oleObj name="Equation" r:id="rId18" imgW="714479" imgH="152337" progId="Equation.3">
                    <p:embed/>
                    <p:pic>
                      <p:nvPicPr>
                        <p:cNvPr id="108568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3000" y="5101598"/>
                          <a:ext cx="1603375" cy="427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8571" name="Text Box 27"/>
            <p:cNvSpPr txBox="1">
              <a:spLocks noChangeArrowheads="1"/>
            </p:cNvSpPr>
            <p:nvPr/>
          </p:nvSpPr>
          <p:spPr bwMode="auto">
            <a:xfrm>
              <a:off x="152400" y="4622800"/>
              <a:ext cx="5105400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>
                  <a:latin typeface="Comic Sans MS" panose="030F0702030302020204" pitchFamily="66" charset="0"/>
                </a:rPr>
                <a:t>There are </a:t>
              </a:r>
              <a:r>
                <a:rPr lang="en-GB" altLang="en-US" sz="2600" b="1">
                  <a:cs typeface="Times New Roman" panose="02020603050405020304" pitchFamily="18" charset="0"/>
                </a:rPr>
                <a:t>2</a:t>
              </a:r>
              <a:r>
                <a:rPr lang="en-GB" altLang="en-US" b="1">
                  <a:latin typeface="Comic Sans MS" panose="030F0702030302020204" pitchFamily="66" charset="0"/>
                </a:rPr>
                <a:t> sets of values of </a:t>
              </a:r>
              <a:r>
                <a:rPr lang="en-GB" altLang="en-US" sz="2600" b="1" i="1"/>
                <a:t>x</a:t>
              </a:r>
              <a:endParaRPr lang="en-GB" altLang="en-US" b="1">
                <a:latin typeface="Comic Sans MS" panose="030F0702030302020204" pitchFamily="66" charset="0"/>
              </a:endParaRPr>
            </a:p>
          </p:txBody>
        </p:sp>
        <p:graphicFrame>
          <p:nvGraphicFramePr>
            <p:cNvPr id="13332" name="Object 36"/>
            <p:cNvGraphicFramePr>
              <a:graphicFrameLocks noChangeAspect="1"/>
            </p:cNvGraphicFramePr>
            <p:nvPr>
              <p:extLst/>
            </p:nvPr>
          </p:nvGraphicFramePr>
          <p:xfrm>
            <a:off x="3689115" y="5111750"/>
            <a:ext cx="740720" cy="432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92" name="Equation" r:id="rId20" imgW="304854" imgH="152337" progId="Equation.3">
                    <p:embed/>
                  </p:oleObj>
                </mc:Choice>
                <mc:Fallback>
                  <p:oleObj name="Equation" r:id="rId20" imgW="304854" imgH="152337" progId="Equation.3">
                    <p:embed/>
                    <p:pic>
                      <p:nvPicPr>
                        <p:cNvPr id="13332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9115" y="5111750"/>
                          <a:ext cx="740720" cy="4329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33" name="Text Box 37"/>
            <p:cNvSpPr txBox="1">
              <a:spLocks noChangeArrowheads="1"/>
            </p:cNvSpPr>
            <p:nvPr/>
          </p:nvSpPr>
          <p:spPr bwMode="auto">
            <a:xfrm>
              <a:off x="2974182" y="5054871"/>
              <a:ext cx="61039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en-GB" altLang="en-US" b="1" dirty="0">
                  <a:latin typeface="Comic Sans MS" panose="030F0702030302020204" pitchFamily="66" charset="0"/>
                </a:rPr>
                <a:t>or</a:t>
              </a:r>
            </a:p>
          </p:txBody>
        </p:sp>
      </p:grpSp>
      <p:sp>
        <p:nvSpPr>
          <p:cNvPr id="108594" name="Text Box 50"/>
          <p:cNvSpPr txBox="1">
            <a:spLocks noChangeArrowheads="1"/>
          </p:cNvSpPr>
          <p:nvPr/>
        </p:nvSpPr>
        <p:spPr bwMode="auto">
          <a:xfrm>
            <a:off x="304800" y="5522912"/>
            <a:ext cx="6477000" cy="862013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These represent </a:t>
            </a:r>
            <a:r>
              <a:rPr lang="en-GB" altLang="en-US" sz="2600" b="1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altLang="en-US" b="1" dirty="0">
                <a:solidFill>
                  <a:srgbClr val="FF0000"/>
                </a:solidFill>
                <a:latin typeface="Comic Sans MS" panose="030F0702030302020204" pitchFamily="66" charset="0"/>
              </a:rPr>
              <a:t> separate intervals and CANNOT be combined</a:t>
            </a:r>
          </a:p>
        </p:txBody>
      </p:sp>
      <p:pic>
        <p:nvPicPr>
          <p:cNvPr id="108607" name="Picture 63" descr="15997429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68912"/>
            <a:ext cx="990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608" name="AutoShape 64"/>
          <p:cNvSpPr>
            <a:spLocks noChangeArrowheads="1"/>
          </p:cNvSpPr>
          <p:nvPr/>
        </p:nvSpPr>
        <p:spPr bwMode="auto">
          <a:xfrm>
            <a:off x="8686800" y="228600"/>
            <a:ext cx="152400" cy="228600"/>
          </a:xfrm>
          <a:prstGeom prst="star5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3"/>
          <a:srcRect b="60863"/>
          <a:stretch/>
        </p:blipFill>
        <p:spPr>
          <a:xfrm>
            <a:off x="5535611" y="2371751"/>
            <a:ext cx="3362325" cy="108106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8570" name="Line 26"/>
          <p:cNvSpPr>
            <a:spLocks noChangeShapeType="1"/>
          </p:cNvSpPr>
          <p:nvPr/>
        </p:nvSpPr>
        <p:spPr bwMode="auto">
          <a:xfrm flipV="1">
            <a:off x="8229600" y="3411792"/>
            <a:ext cx="609600" cy="0"/>
          </a:xfrm>
          <a:prstGeom prst="line">
            <a:avLst/>
          </a:prstGeom>
          <a:noFill/>
          <a:ln w="31750">
            <a:solidFill>
              <a:srgbClr val="7030A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8579" name="Line 35"/>
          <p:cNvSpPr>
            <a:spLocks noChangeShapeType="1"/>
          </p:cNvSpPr>
          <p:nvPr/>
        </p:nvSpPr>
        <p:spPr bwMode="auto">
          <a:xfrm flipH="1">
            <a:off x="5535611" y="3413891"/>
            <a:ext cx="685800" cy="0"/>
          </a:xfrm>
          <a:prstGeom prst="line">
            <a:avLst/>
          </a:prstGeom>
          <a:noFill/>
          <a:ln w="31750">
            <a:solidFill>
              <a:srgbClr val="7030A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3346" name="Object 43"/>
          <p:cNvGraphicFramePr>
            <a:graphicFrameLocks noChangeAspect="1"/>
          </p:cNvGraphicFramePr>
          <p:nvPr>
            <p:extLst/>
          </p:nvPr>
        </p:nvGraphicFramePr>
        <p:xfrm>
          <a:off x="6782467" y="2551112"/>
          <a:ext cx="1643063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93" name="Equation" r:id="rId24" imgW="1016000" imgH="241300" progId="Equation.3">
                  <p:embed/>
                </p:oleObj>
              </mc:Choice>
              <mc:Fallback>
                <p:oleObj name="Equation" r:id="rId24" imgW="1016000" imgH="241300" progId="Equation.3">
                  <p:embed/>
                  <p:pic>
                    <p:nvPicPr>
                      <p:cNvPr id="13346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2467" y="2551112"/>
                        <a:ext cx="1643063" cy="39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2594512" y="2961148"/>
            <a:ext cx="1672688" cy="457200"/>
            <a:chOff x="2594512" y="2961148"/>
            <a:chExt cx="1672688" cy="457200"/>
          </a:xfrm>
        </p:grpSpPr>
        <p:graphicFrame>
          <p:nvGraphicFramePr>
            <p:cNvPr id="13341" name="Object 15"/>
            <p:cNvGraphicFramePr>
              <a:graphicFrameLocks noChangeAspect="1"/>
            </p:cNvGraphicFramePr>
            <p:nvPr>
              <p:extLst/>
            </p:nvPr>
          </p:nvGraphicFramePr>
          <p:xfrm>
            <a:off x="3200400" y="3001502"/>
            <a:ext cx="106680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0494" name="Equation" r:id="rId26" imgW="419080" imgH="133484" progId="Equation.3">
                    <p:embed/>
                  </p:oleObj>
                </mc:Choice>
                <mc:Fallback>
                  <p:oleObj name="Equation" r:id="rId26" imgW="419080" imgH="133484" progId="Equation.3">
                    <p:embed/>
                    <p:pic>
                      <p:nvPicPr>
                        <p:cNvPr id="13341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3001502"/>
                          <a:ext cx="1066800" cy="387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 Box 4"/>
            <p:cNvSpPr txBox="1">
              <a:spLocks noChangeArrowheads="1"/>
            </p:cNvSpPr>
            <p:nvPr/>
          </p:nvSpPr>
          <p:spPr bwMode="auto">
            <a:xfrm>
              <a:off x="2594512" y="2961148"/>
              <a:ext cx="591139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altLang="en-US" b="1" dirty="0">
                  <a:latin typeface="Comic Sans MS" panose="030F0702030302020204" pitchFamily="66" charset="0"/>
                </a:rPr>
                <a:t>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0420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10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8" grpId="0" autoUpdateAnimBg="0"/>
      <p:bldP spid="108594" grpId="0" animBg="1" autoUpdateAnimBg="0"/>
    </p:bldLst>
  </p:timing>
</p:sld>
</file>

<file path=ppt/theme/theme1.xml><?xml version="1.0" encoding="utf-8"?>
<a:theme xmlns:a="http://schemas.openxmlformats.org/drawingml/2006/main" name="1_Blank Presentation">
  <a:themeElements>
    <a:clrScheme name="1_Blank Presentation 10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CCCC"/>
      </a:accent1>
      <a:accent2>
        <a:srgbClr val="3333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99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2A82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CA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3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4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0000FF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AAAA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5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00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E2AA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6">
      <a:dk1>
        <a:srgbClr val="000000"/>
      </a:dk1>
      <a:lt1>
        <a:srgbClr val="CCFFCC"/>
      </a:lt1>
      <a:dk2>
        <a:srgbClr val="000000"/>
      </a:dk2>
      <a:lt2>
        <a:srgbClr val="808080"/>
      </a:lt2>
      <a:accent1>
        <a:srgbClr val="FFFFFF"/>
      </a:accent1>
      <a:accent2>
        <a:srgbClr val="0099FF"/>
      </a:accent2>
      <a:accent3>
        <a:srgbClr val="E2FFE2"/>
      </a:accent3>
      <a:accent4>
        <a:srgbClr val="000000"/>
      </a:accent4>
      <a:accent5>
        <a:srgbClr val="FFFFFF"/>
      </a:accent5>
      <a:accent6>
        <a:srgbClr val="008AE7"/>
      </a:accent6>
      <a:hlink>
        <a:srgbClr val="0000FF"/>
      </a:hlink>
      <a:folHlink>
        <a:srgbClr val="0000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0000FF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AAAAF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8AE7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8AE7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E2B8"/>
      </a:accent5>
      <a:accent6>
        <a:srgbClr val="2D2DB9"/>
      </a:accent6>
      <a:hlink>
        <a:srgbClr val="CCCCFF"/>
      </a:hlink>
      <a:folHlink>
        <a:srgbClr val="B2B2B2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8AE7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FFFFFF"/>
        </a:accent5>
        <a:accent6>
          <a:srgbClr val="008AE7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CCCC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5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99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8A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16">
        <a:dk1>
          <a:srgbClr val="000000"/>
        </a:dk1>
        <a:lt1>
          <a:srgbClr val="CCFFCC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CCFF"/>
        </a:accent2>
        <a:accent3>
          <a:srgbClr val="E2FFE2"/>
        </a:accent3>
        <a:accent4>
          <a:srgbClr val="000000"/>
        </a:accent4>
        <a:accent5>
          <a:srgbClr val="DAEDEF"/>
        </a:accent5>
        <a:accent6>
          <a:srgbClr val="00B9E7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apsules">
  <a:themeElements>
    <a:clrScheme name="3_Capsules 5">
      <a:dk1>
        <a:srgbClr val="000000"/>
      </a:dk1>
      <a:lt1>
        <a:srgbClr val="00FFFF"/>
      </a:lt1>
      <a:dk2>
        <a:srgbClr val="FFFF00"/>
      </a:dk2>
      <a:lt2>
        <a:srgbClr val="FFFFCC"/>
      </a:lt2>
      <a:accent1>
        <a:srgbClr val="FFFF99"/>
      </a:accent1>
      <a:accent2>
        <a:srgbClr val="333399"/>
      </a:accent2>
      <a:accent3>
        <a:srgbClr val="AAFFFF"/>
      </a:accent3>
      <a:accent4>
        <a:srgbClr val="000000"/>
      </a:accent4>
      <a:accent5>
        <a:srgbClr val="FFFFCA"/>
      </a:accent5>
      <a:accent6>
        <a:srgbClr val="2D2D8A"/>
      </a:accent6>
      <a:hlink>
        <a:srgbClr val="0000FF"/>
      </a:hlink>
      <a:folHlink>
        <a:srgbClr val="FF0000"/>
      </a:folHlink>
    </a:clrScheme>
    <a:fontScheme name="3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2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66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3">
        <a:dk1>
          <a:srgbClr val="000000"/>
        </a:dk1>
        <a:lt1>
          <a:srgbClr val="00FFFF"/>
        </a:lt1>
        <a:dk2>
          <a:srgbClr val="FFFF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66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4">
        <a:dk1>
          <a:srgbClr val="000000"/>
        </a:dk1>
        <a:lt1>
          <a:srgbClr val="99FF99"/>
        </a:lt1>
        <a:dk2>
          <a:srgbClr val="000000"/>
        </a:dk2>
        <a:lt2>
          <a:srgbClr val="808080"/>
        </a:lt2>
        <a:accent1>
          <a:srgbClr val="66CCFF"/>
        </a:accent1>
        <a:accent2>
          <a:srgbClr val="00CCFF"/>
        </a:accent2>
        <a:accent3>
          <a:srgbClr val="CAFFCA"/>
        </a:accent3>
        <a:accent4>
          <a:srgbClr val="000000"/>
        </a:accent4>
        <a:accent5>
          <a:srgbClr val="B8E2FF"/>
        </a:accent5>
        <a:accent6>
          <a:srgbClr val="00B9E7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5">
        <a:dk1>
          <a:srgbClr val="000000"/>
        </a:dk1>
        <a:lt1>
          <a:srgbClr val="00FFFF"/>
        </a:lt1>
        <a:dk2>
          <a:srgbClr val="FFFF00"/>
        </a:dk2>
        <a:lt2>
          <a:srgbClr val="FFFFCC"/>
        </a:lt2>
        <a:accent1>
          <a:srgbClr val="FFFF99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FFFFCA"/>
        </a:accent5>
        <a:accent6>
          <a:srgbClr val="2D2D8A"/>
        </a:accent6>
        <a:hlink>
          <a:srgbClr val="0000FF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6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B2B2B2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D5D5D5"/>
        </a:accent5>
        <a:accent6>
          <a:srgbClr val="2D2D8A"/>
        </a:accent6>
        <a:hlink>
          <a:srgbClr val="FFFF00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apsules 7">
        <a:dk1>
          <a:srgbClr val="000000"/>
        </a:dk1>
        <a:lt1>
          <a:srgbClr val="00FFFF"/>
        </a:lt1>
        <a:dk2>
          <a:srgbClr val="000000"/>
        </a:dk2>
        <a:lt2>
          <a:srgbClr val="FFFFCC"/>
        </a:lt2>
        <a:accent1>
          <a:srgbClr val="B2B2B2"/>
        </a:accent1>
        <a:accent2>
          <a:srgbClr val="333399"/>
        </a:accent2>
        <a:accent3>
          <a:srgbClr val="AAFFFF"/>
        </a:accent3>
        <a:accent4>
          <a:srgbClr val="000000"/>
        </a:accent4>
        <a:accent5>
          <a:srgbClr val="D5D5D5"/>
        </a:accent5>
        <a:accent6>
          <a:srgbClr val="2D2D8A"/>
        </a:accent6>
        <a:hlink>
          <a:srgbClr val="CC00CC"/>
        </a:hlink>
        <a:folHlink>
          <a:srgbClr val="FF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2149</TotalTime>
  <Words>1237</Words>
  <Application>Microsoft Office PowerPoint</Application>
  <PresentationFormat>On-screen Show (4:3)</PresentationFormat>
  <Paragraphs>178</Paragraphs>
  <Slides>24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8" baseType="lpstr">
      <vt:lpstr>Comic Sans MS</vt:lpstr>
      <vt:lpstr>Times New Roman</vt:lpstr>
      <vt:lpstr>Calibri</vt:lpstr>
      <vt:lpstr>Symbol</vt:lpstr>
      <vt:lpstr>Wingdings</vt:lpstr>
      <vt:lpstr>Arial</vt:lpstr>
      <vt:lpstr>1_Blank Presentation</vt:lpstr>
      <vt:lpstr>Custom Design</vt:lpstr>
      <vt:lpstr>1_Custom Design</vt:lpstr>
      <vt:lpstr>2_Custom Design</vt:lpstr>
      <vt:lpstr>3_Custom Design</vt:lpstr>
      <vt:lpstr>3_Capsules</vt:lpstr>
      <vt:lpstr>Equation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Networks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</dc:creator>
  <cp:lastModifiedBy>Christine Crisp</cp:lastModifiedBy>
  <cp:revision>180</cp:revision>
  <dcterms:created xsi:type="dcterms:W3CDTF">2001-04-30T08:29:06Z</dcterms:created>
  <dcterms:modified xsi:type="dcterms:W3CDTF">2017-05-03T14:54:52Z</dcterms:modified>
</cp:coreProperties>
</file>